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81" r:id="rId9"/>
    <p:sldId id="282" r:id="rId10"/>
    <p:sldId id="283" r:id="rId11"/>
    <p:sldId id="259" r:id="rId12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36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4" autoAdjust="0"/>
    <p:restoredTop sz="96006" autoAdjust="0"/>
  </p:normalViewPr>
  <p:slideViewPr>
    <p:cSldViewPr snapToGrid="0">
      <p:cViewPr varScale="1">
        <p:scale>
          <a:sx n="102" d="100"/>
          <a:sy n="102" d="100"/>
        </p:scale>
        <p:origin x="184" y="-400"/>
      </p:cViewPr>
      <p:guideLst>
        <p:guide orient="horz" pos="2381"/>
        <p:guide pos="33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8F1B4B-D3FF-4038-99D7-802DFA0D834B}" type="datetimeFigureOut">
              <a:rPr lang="it-IT" smtClean="0"/>
              <a:pPr/>
              <a:t>29/11/19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C395C8-C597-421E-8C3F-41AC61E1F03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4471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C395C8-C597-421E-8C3F-41AC61E1F03E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8940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C395C8-C597-421E-8C3F-41AC61E1F03E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3145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C395C8-C597-421E-8C3F-41AC61E1F03E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89406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C395C8-C597-421E-8C3F-41AC61E1F03E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89406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C395C8-C597-421E-8C3F-41AC61E1F03E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89406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C395C8-C597-421E-8C3F-41AC61E1F03E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89406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C395C8-C597-421E-8C3F-41AC61E1F03E}" type="slidenum">
              <a:rPr lang="it-IT" smtClean="0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05437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C395C8-C597-421E-8C3F-41AC61E1F03E}" type="slidenum">
              <a:rPr lang="it-IT" smtClean="0"/>
              <a:pPr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86086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C395C8-C597-421E-8C3F-41AC61E1F03E}" type="slidenum">
              <a:rPr lang="it-IT" smtClean="0"/>
              <a:pPr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4689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7B034-BC63-4E65-8259-565ECB26B2BF}" type="datetime1">
              <a:rPr lang="it-IT" smtClean="0"/>
              <a:pPr/>
              <a:t>29/11/19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3AF4C-ECE0-483C-A26F-0882D69BA3F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5367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6BB7E-7C65-4FCD-8FC9-3862740CC1C3}" type="datetime1">
              <a:rPr lang="it-IT" smtClean="0"/>
              <a:pPr/>
              <a:t>29/11/19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3AF4C-ECE0-483C-A26F-0882D69BA3F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956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6FCE-5E0A-491C-9856-0D9C2E13DAEC}" type="datetime1">
              <a:rPr lang="it-IT" smtClean="0"/>
              <a:pPr/>
              <a:t>29/11/19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3AF4C-ECE0-483C-A26F-0882D69BA3F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6235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F415B-0D0E-4D34-8103-BAF54B10B05F}" type="datetime1">
              <a:rPr lang="it-IT" smtClean="0"/>
              <a:pPr/>
              <a:t>29/11/19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3AF4C-ECE0-483C-A26F-0882D69BA3F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742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EA73-307D-4850-B102-D76D1707AEBB}" type="datetime1">
              <a:rPr lang="it-IT" smtClean="0"/>
              <a:pPr/>
              <a:t>29/11/19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3AF4C-ECE0-483C-A26F-0882D69BA3F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4485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D6A27-BAE4-4995-A151-4A80078F2A1D}" type="datetime1">
              <a:rPr lang="it-IT" smtClean="0"/>
              <a:pPr/>
              <a:t>29/11/19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3AF4C-ECE0-483C-A26F-0882D69BA3F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951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2BEE2-6385-45CF-B2C6-B5E396048F74}" type="datetime1">
              <a:rPr lang="it-IT" smtClean="0"/>
              <a:pPr/>
              <a:t>29/11/19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3AF4C-ECE0-483C-A26F-0882D69BA3F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9959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B8961-949C-4A5B-9552-13498D539308}" type="datetime1">
              <a:rPr lang="it-IT" smtClean="0"/>
              <a:pPr/>
              <a:t>29/11/19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3AF4C-ECE0-483C-A26F-0882D69BA3F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246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7A890-661D-4DF1-A909-2F50B07436C9}" type="datetime1">
              <a:rPr lang="it-IT" smtClean="0"/>
              <a:pPr/>
              <a:t>29/11/19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3AF4C-ECE0-483C-A26F-0882D69BA3F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5815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2CB87-B4AA-40F3-9493-51FD0C0D94C3}" type="datetime1">
              <a:rPr lang="it-IT" smtClean="0"/>
              <a:pPr/>
              <a:t>29/11/19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3AF4C-ECE0-483C-A26F-0882D69BA3F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333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F03E5-5740-4398-909B-37BA3BE56490}" type="datetime1">
              <a:rPr lang="it-IT" smtClean="0"/>
              <a:pPr/>
              <a:t>29/11/19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3AF4C-ECE0-483C-A26F-0882D69BA3F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5956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A7FC6F-66DA-4D77-B843-35341B336C66}" type="datetime1">
              <a:rPr lang="it-IT" smtClean="0"/>
              <a:pPr/>
              <a:t>29/11/19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43AF4C-ECE0-483C-A26F-0882D69BA3F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6418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facebook.com/eneapaginaufficiale/?__xts__%5B0%5D=68.ARDRouESPR3ODQe2qXc8feLwTMyGu-DosCEF6y6XB9f0Kh_4B0VhIsoDLZmswQ7XgU6uwzQg1HADaQMIG5EHpZrRC3ll8CCBBIvyDshReEQab8sS0yOU2r-wtbEx9NUWhq3ETMnwp6Uc7-Pug6krRjQqtBqA2OS-V6wu_yal4TONQ0ZimDMeaBUjuVNDGXrBtGXehmCXyvTqiFktY8o7BC3p_4gNk1Q0VAOFOEXi6EIK9xuX9sk7-yqk4w0dzPo-BkbFhTV9DHIDgcdXkstouqLamzHI2kNoHGDvYyoP-QMEhjy3jSCHxra8kVvLPJuaRc04T_SXCqgmXmB3ZniUm7Wh3w&amp;__tn__=%2CdK%2AF-R&amp;eid=ARBCYBEBYkT2GNMGISiQhO9a_kifW9ZguB0DiE32FoWMdu2c1Mhy-obPURF9zMdEsTjcj4dOvsfY9_s7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jpeg"/><Relationship Id="rId3" Type="http://schemas.openxmlformats.org/officeDocument/2006/relationships/image" Target="../media/image3.jpeg"/><Relationship Id="rId7" Type="http://schemas.openxmlformats.org/officeDocument/2006/relationships/image" Target="../media/image8.png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3">
            <a:extLst>
              <a:ext uri="{FF2B5EF4-FFF2-40B4-BE49-F238E27FC236}">
                <a16:creationId xmlns:a16="http://schemas.microsoft.com/office/drawing/2014/main" id="{8059E083-EDF3-4F97-83DB-2FA8D1EC65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543" y="3135348"/>
            <a:ext cx="8569325" cy="660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5366" tIns="52683" rIns="105366" bIns="52683" anchor="ctr">
            <a:spAutoFit/>
          </a:bodyPr>
          <a:lstStyle/>
          <a:p>
            <a:pPr algn="ctr">
              <a:defRPr/>
            </a:pPr>
            <a:r>
              <a:rPr lang="it-IT" sz="3600" b="1" dirty="0">
                <a:solidFill>
                  <a:srgbClr val="0070C0"/>
                </a:solidFill>
                <a:latin typeface="+mj-lt"/>
                <a:cs typeface="Arial" pitchFamily="34" charset="0"/>
              </a:rPr>
              <a:t>NETWAP | Molise verso il 2000|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ACB49266-9128-49D4-BAB1-78E08CC903A6}"/>
              </a:ext>
            </a:extLst>
          </p:cNvPr>
          <p:cNvSpPr/>
          <p:nvPr/>
        </p:nvSpPr>
        <p:spPr>
          <a:xfrm>
            <a:off x="2390503" y="1776549"/>
            <a:ext cx="76940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Italy - Croatia CBC </a:t>
            </a:r>
            <a:r>
              <a:rPr lang="en-US" dirty="0" err="1"/>
              <a:t>Programme</a:t>
            </a:r>
            <a:endParaRPr lang="en-US" dirty="0"/>
          </a:p>
          <a:p>
            <a:r>
              <a:rPr lang="en-US" dirty="0"/>
              <a:t>Call for proposal 2017 Standard - NETWAP</a:t>
            </a:r>
          </a:p>
          <a:p>
            <a:r>
              <a:rPr lang="en-US" dirty="0"/>
              <a:t>Priority </a:t>
            </a:r>
            <a:r>
              <a:rPr lang="en-US" dirty="0" err="1"/>
              <a:t>Axis:Environment</a:t>
            </a:r>
            <a:r>
              <a:rPr lang="en-US" dirty="0"/>
              <a:t> and cultural heritage</a:t>
            </a:r>
            <a:endParaRPr lang="it-IT" dirty="0"/>
          </a:p>
        </p:txBody>
      </p:sp>
      <p:pic>
        <p:nvPicPr>
          <p:cNvPr id="8" name="Immagine 6" descr="2.tif">
            <a:extLst>
              <a:ext uri="{FF2B5EF4-FFF2-40B4-BE49-F238E27FC236}">
                <a16:creationId xmlns:a16="http://schemas.microsoft.com/office/drawing/2014/main" id="{BF0D78A8-F886-4F59-B77E-B2CB18468F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0473" y="0"/>
            <a:ext cx="1861556" cy="1391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C8A12E59-26A9-414D-A6CF-107EB2137531}"/>
              </a:ext>
            </a:extLst>
          </p:cNvPr>
          <p:cNvSpPr/>
          <p:nvPr/>
        </p:nvSpPr>
        <p:spPr>
          <a:xfrm>
            <a:off x="388307" y="3993865"/>
            <a:ext cx="1008345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dirty="0">
                <a:solidFill>
                  <a:srgbClr val="1C1E21"/>
                </a:solidFill>
                <a:latin typeface="system-ui"/>
              </a:rPr>
              <a:t>«</a:t>
            </a:r>
            <a:r>
              <a:rPr lang="it-IT" sz="4400" dirty="0">
                <a:solidFill>
                  <a:srgbClr val="1C1E21"/>
                </a:solidFill>
                <a:latin typeface="system-ui"/>
              </a:rPr>
              <a:t>La gestione dell’organico in piccola scala</a:t>
            </a:r>
            <a:r>
              <a:rPr lang="it-IT" sz="3200" dirty="0">
                <a:solidFill>
                  <a:srgbClr val="1C1E21"/>
                </a:solidFill>
                <a:latin typeface="system-ui"/>
              </a:rPr>
              <a:t>». </a:t>
            </a:r>
          </a:p>
          <a:p>
            <a:pPr algn="ctr"/>
            <a:r>
              <a:rPr lang="it-IT" sz="3200" dirty="0">
                <a:solidFill>
                  <a:srgbClr val="1C1E21"/>
                </a:solidFill>
                <a:latin typeface="system-ui"/>
              </a:rPr>
              <a:t> 29 novembre, Roma, </a:t>
            </a:r>
            <a:r>
              <a:rPr lang="it-IT" sz="3200" dirty="0">
                <a:solidFill>
                  <a:srgbClr val="385898"/>
                </a:solidFill>
                <a:latin typeface="system-ui"/>
                <a:hlinkClick r:id="rId4"/>
              </a:rPr>
              <a:t>ENEA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92549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7DAC330-C96F-4D76-A1CD-DC5EEBD6D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01225" y="6959075"/>
            <a:ext cx="350970" cy="402483"/>
          </a:xfrm>
        </p:spPr>
        <p:txBody>
          <a:bodyPr/>
          <a:lstStyle/>
          <a:p>
            <a:fld id="{9E43AF4C-ECE0-483C-A26F-0882D69BA3F5}" type="slidenum">
              <a:rPr lang="it-IT" smtClean="0"/>
              <a:pPr/>
              <a:t>10</a:t>
            </a:fld>
            <a:endParaRPr lang="it-IT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110C5BAE-365C-4045-92F7-1335AE82D8E5}"/>
              </a:ext>
            </a:extLst>
          </p:cNvPr>
          <p:cNvSpPr txBox="1"/>
          <p:nvPr/>
        </p:nvSpPr>
        <p:spPr>
          <a:xfrm>
            <a:off x="3586919" y="5184572"/>
            <a:ext cx="9497437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it-IT" sz="1400" dirty="0">
              <a:latin typeface="+mj-lt"/>
            </a:endParaRPr>
          </a:p>
          <a:p>
            <a:pPr>
              <a:defRPr/>
            </a:pPr>
            <a:endParaRPr lang="it-IT" sz="1400" dirty="0">
              <a:latin typeface="+mj-lt"/>
            </a:endParaRPr>
          </a:p>
          <a:p>
            <a:pPr>
              <a:defRPr/>
            </a:pPr>
            <a:endParaRPr lang="it-IT" sz="1400" dirty="0">
              <a:latin typeface="+mj-lt"/>
            </a:endParaRPr>
          </a:p>
          <a:p>
            <a:pPr>
              <a:defRPr/>
            </a:pPr>
            <a:endParaRPr lang="it-IT" sz="1400" dirty="0">
              <a:latin typeface="+mj-lt"/>
            </a:endParaRPr>
          </a:p>
          <a:p>
            <a:pPr>
              <a:defRPr/>
            </a:pPr>
            <a:endParaRPr lang="it-IT" sz="1400" dirty="0">
              <a:latin typeface="+mj-lt"/>
            </a:endParaRPr>
          </a:p>
          <a:p>
            <a:pPr>
              <a:defRPr/>
            </a:pPr>
            <a:endParaRPr lang="it-IT" sz="1400" dirty="0">
              <a:latin typeface="+mj-lt"/>
            </a:endParaRPr>
          </a:p>
          <a:p>
            <a:pPr>
              <a:defRPr/>
            </a:pPr>
            <a:endParaRPr lang="it-IT" sz="1400" dirty="0">
              <a:latin typeface="+mj-lt"/>
            </a:endParaRPr>
          </a:p>
          <a:p>
            <a:pPr>
              <a:defRPr/>
            </a:pPr>
            <a:endParaRPr lang="it-IT" sz="1400" dirty="0">
              <a:latin typeface="+mj-lt"/>
            </a:endParaRPr>
          </a:p>
          <a:p>
            <a:pPr>
              <a:defRPr/>
            </a:pPr>
            <a:endParaRPr lang="it-IT" sz="1400" dirty="0">
              <a:latin typeface="+mj-lt"/>
            </a:endParaRPr>
          </a:p>
          <a:p>
            <a:pPr>
              <a:defRPr/>
            </a:pPr>
            <a:endParaRPr lang="it-IT" sz="1400" dirty="0">
              <a:latin typeface="+mj-lt"/>
            </a:endParaRPr>
          </a:p>
          <a:p>
            <a:pPr>
              <a:defRPr/>
            </a:pPr>
            <a:endParaRPr lang="it-IT" sz="1400" dirty="0">
              <a:latin typeface="+mj-lt"/>
            </a:endParaRPr>
          </a:p>
          <a:p>
            <a:pPr>
              <a:defRPr/>
            </a:pPr>
            <a:endParaRPr lang="it-IT" sz="1400" dirty="0">
              <a:latin typeface="+mj-lt"/>
            </a:endParaRPr>
          </a:p>
          <a:p>
            <a:pPr>
              <a:defRPr/>
            </a:pPr>
            <a:endParaRPr lang="it-IT" sz="1400" dirty="0">
              <a:latin typeface="+mj-lt"/>
            </a:endParaRPr>
          </a:p>
          <a:p>
            <a:pPr>
              <a:defRPr/>
            </a:pPr>
            <a:endParaRPr lang="it-IT" sz="1400" dirty="0">
              <a:latin typeface="+mj-lt"/>
            </a:endParaRPr>
          </a:p>
          <a:p>
            <a:pPr>
              <a:defRPr/>
            </a:pPr>
            <a:endParaRPr lang="it-IT" sz="1400" dirty="0">
              <a:latin typeface="+mj-lt"/>
            </a:endParaRPr>
          </a:p>
          <a:p>
            <a:pPr>
              <a:defRPr/>
            </a:pPr>
            <a:endParaRPr lang="it-IT" sz="1400" dirty="0">
              <a:latin typeface="+mj-lt"/>
            </a:endParaRPr>
          </a:p>
          <a:p>
            <a:pPr>
              <a:defRPr/>
            </a:pPr>
            <a:endParaRPr lang="it-IT" sz="1400" dirty="0">
              <a:latin typeface="+mj-lt"/>
            </a:endParaRPr>
          </a:p>
          <a:p>
            <a:pPr>
              <a:defRPr/>
            </a:pPr>
            <a:endParaRPr lang="it-IT" sz="2000" dirty="0">
              <a:latin typeface="+mj-lt"/>
            </a:endParaRPr>
          </a:p>
        </p:txBody>
      </p:sp>
      <p:sp>
        <p:nvSpPr>
          <p:cNvPr id="8" name="Rettangolo 2">
            <a:extLst>
              <a:ext uri="{FF2B5EF4-FFF2-40B4-BE49-F238E27FC236}">
                <a16:creationId xmlns:a16="http://schemas.microsoft.com/office/drawing/2014/main" id="{4347961C-93E2-477F-9016-FC5CF4C8A7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188" y="504441"/>
            <a:ext cx="9497437" cy="59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5366" tIns="52683" rIns="105366" bIns="52683" anchor="ctr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3200" b="1" dirty="0">
                <a:solidFill>
                  <a:srgbClr val="1ABAED"/>
                </a:solidFill>
              </a:rPr>
              <a:t>Sensibilizzazione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85974" y="8671560"/>
            <a:ext cx="10954525" cy="11464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tangolo 8"/>
          <p:cNvSpPr/>
          <p:nvPr/>
        </p:nvSpPr>
        <p:spPr>
          <a:xfrm>
            <a:off x="1181100" y="1612900"/>
            <a:ext cx="8913525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it-IT" sz="2800" dirty="0"/>
              <a:t>Partendo dai dati raccolti si costruiranno </a:t>
            </a:r>
            <a:r>
              <a:rPr lang="it-IT" sz="2800" b="1" i="1" dirty="0"/>
              <a:t>indicatori specifici e realistici </a:t>
            </a:r>
            <a:r>
              <a:rPr lang="it-IT" sz="2800" dirty="0"/>
              <a:t>basati sulla situazione esistente. </a:t>
            </a:r>
          </a:p>
          <a:p>
            <a:pPr marL="342900" indent="-342900">
              <a:buFont typeface="Arial" charset="0"/>
              <a:buChar char="•"/>
            </a:pPr>
            <a:r>
              <a:rPr lang="it-IT" sz="2800" dirty="0"/>
              <a:t>Le attività sono legate alle </a:t>
            </a:r>
            <a:r>
              <a:rPr lang="it-IT" sz="2800" b="1" i="1" dirty="0"/>
              <a:t>azioni pilota </a:t>
            </a:r>
            <a:r>
              <a:rPr lang="it-IT" sz="2800" dirty="0"/>
              <a:t>e ai loro risultati (compostaggio di comunità e raccolta della plastica nelle zone costiere). </a:t>
            </a:r>
          </a:p>
          <a:p>
            <a:pPr marL="342900" indent="-342900">
              <a:buFont typeface="Arial" charset="0"/>
              <a:buChar char="•"/>
            </a:pPr>
            <a:r>
              <a:rPr lang="it-IT" sz="2800" dirty="0"/>
              <a:t>Le azioni saranno a carattere sperimentale, con l’obiettivo di produrre </a:t>
            </a:r>
            <a:r>
              <a:rPr lang="it-IT" sz="2800" b="1" i="1" dirty="0"/>
              <a:t>cambiamenti nei comportamenti: </a:t>
            </a:r>
            <a:r>
              <a:rPr lang="it-IT" sz="2800" dirty="0"/>
              <a:t>ridurre gli sprechi, aumentare il riciclo, rendere visibili i rischi e le fragilità dei territori </a:t>
            </a:r>
          </a:p>
          <a:p>
            <a:r>
              <a:rPr lang="it-IT" sz="2800" dirty="0"/>
              <a:t>Le attività comprenderanno: </a:t>
            </a:r>
          </a:p>
          <a:p>
            <a:r>
              <a:rPr lang="it-IT" sz="2800" b="1" i="1" dirty="0"/>
              <a:t>Seminari didattici; </a:t>
            </a:r>
          </a:p>
          <a:p>
            <a:r>
              <a:rPr lang="it-IT" sz="2800" b="1" i="1" dirty="0"/>
              <a:t>Campagne educative multimediali </a:t>
            </a:r>
          </a:p>
          <a:p>
            <a:r>
              <a:rPr lang="it-IT" sz="2800" b="1" i="1" dirty="0"/>
              <a:t>Attività in terreno (Living </a:t>
            </a:r>
            <a:r>
              <a:rPr lang="it-IT" sz="2800" b="1" i="1" dirty="0" err="1"/>
              <a:t>Labs</a:t>
            </a:r>
            <a:r>
              <a:rPr lang="it-IT" sz="2800" b="1" i="1" dirty="0"/>
              <a:t>) </a:t>
            </a:r>
          </a:p>
          <a:p>
            <a:pPr marL="342900" indent="-342900">
              <a:buFont typeface="Arial" charset="0"/>
              <a:buChar char="•"/>
            </a:pPr>
            <a:endParaRPr lang="it-IT" sz="2800" b="1" i="1" dirty="0"/>
          </a:p>
        </p:txBody>
      </p:sp>
      <p:pic>
        <p:nvPicPr>
          <p:cNvPr id="11" name="Immagine 6" descr="2.tif">
            <a:extLst>
              <a:ext uri="{FF2B5EF4-FFF2-40B4-BE49-F238E27FC236}">
                <a16:creationId xmlns:a16="http://schemas.microsoft.com/office/drawing/2014/main" id="{DDB0F340-D412-CD40-BC33-0ADFC9C1A9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340" y="5511672"/>
            <a:ext cx="2587473" cy="2048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3950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7DAC330-C96F-4D76-A1CD-DC5EEBD6D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01225" y="6959075"/>
            <a:ext cx="350970" cy="402483"/>
          </a:xfrm>
        </p:spPr>
        <p:txBody>
          <a:bodyPr/>
          <a:lstStyle/>
          <a:p>
            <a:fld id="{9E43AF4C-ECE0-483C-A26F-0882D69BA3F5}" type="slidenum">
              <a:rPr lang="it-IT" smtClean="0"/>
              <a:pPr/>
              <a:t>11</a:t>
            </a:fld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5D31D999-87CA-4D9E-9550-D46872373F8D}"/>
              </a:ext>
            </a:extLst>
          </p:cNvPr>
          <p:cNvSpPr txBox="1"/>
          <p:nvPr/>
        </p:nvSpPr>
        <p:spPr>
          <a:xfrm>
            <a:off x="1011244" y="3259620"/>
            <a:ext cx="80278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2000" dirty="0">
                <a:latin typeface="+mj-lt"/>
              </a:rPr>
              <a:t>Via Monsignor Bologna 15 - (sede legale), 86100 Campobasso</a:t>
            </a:r>
          </a:p>
        </p:txBody>
      </p:sp>
      <p:pic>
        <p:nvPicPr>
          <p:cNvPr id="10" name="Immagine 8" descr="indirizzo.jpg">
            <a:extLst>
              <a:ext uri="{FF2B5EF4-FFF2-40B4-BE49-F238E27FC236}">
                <a16:creationId xmlns:a16="http://schemas.microsoft.com/office/drawing/2014/main" id="{A1351E14-EAD9-44FF-940D-FDD09ED61D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81" y="3261208"/>
            <a:ext cx="35877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magine 9" descr="mail.jpg">
            <a:extLst>
              <a:ext uri="{FF2B5EF4-FFF2-40B4-BE49-F238E27FC236}">
                <a16:creationId xmlns:a16="http://schemas.microsoft.com/office/drawing/2014/main" id="{D9A8D396-270E-4EA0-B5F2-428E7A839D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81" y="3764445"/>
            <a:ext cx="35877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EB5CFB7C-2B5B-41C1-84CC-8BBA33DC7671}"/>
              </a:ext>
            </a:extLst>
          </p:cNvPr>
          <p:cNvSpPr txBox="1"/>
          <p:nvPr/>
        </p:nvSpPr>
        <p:spPr>
          <a:xfrm>
            <a:off x="1011244" y="3723170"/>
            <a:ext cx="626427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2000" dirty="0">
                <a:latin typeface="+mj-lt"/>
              </a:rPr>
              <a:t>rodamico1@hotmail.com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03AA7013-746C-4F5E-B61F-51CE3FBC4F5C}"/>
              </a:ext>
            </a:extLst>
          </p:cNvPr>
          <p:cNvSpPr txBox="1"/>
          <p:nvPr/>
        </p:nvSpPr>
        <p:spPr>
          <a:xfrm>
            <a:off x="1069616" y="4235621"/>
            <a:ext cx="626427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2000" dirty="0">
                <a:latin typeface="+mj-lt"/>
              </a:rPr>
              <a:t>+393291104394</a:t>
            </a:r>
            <a:endParaRPr lang="it-IT" sz="2000" dirty="0">
              <a:latin typeface="+mj-lt"/>
            </a:endParaRPr>
          </a:p>
        </p:txBody>
      </p:sp>
      <p:pic>
        <p:nvPicPr>
          <p:cNvPr id="14" name="Immagine 20" descr="indirizzo.jpg">
            <a:extLst>
              <a:ext uri="{FF2B5EF4-FFF2-40B4-BE49-F238E27FC236}">
                <a16:creationId xmlns:a16="http://schemas.microsoft.com/office/drawing/2014/main" id="{1B3B3C25-670C-4881-B7CC-505F07B6D28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9" y="4254526"/>
            <a:ext cx="35877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magine 21" descr="mail.jpg">
            <a:extLst>
              <a:ext uri="{FF2B5EF4-FFF2-40B4-BE49-F238E27FC236}">
                <a16:creationId xmlns:a16="http://schemas.microsoft.com/office/drawing/2014/main" id="{146BA4FC-1EF5-4658-BFEF-B8EF7970A0F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80" y="4732531"/>
            <a:ext cx="35877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85ED993D-B951-4FE4-A56C-48C627DA7E7A}"/>
              </a:ext>
            </a:extLst>
          </p:cNvPr>
          <p:cNvSpPr txBox="1"/>
          <p:nvPr/>
        </p:nvSpPr>
        <p:spPr>
          <a:xfrm>
            <a:off x="1011244" y="4711893"/>
            <a:ext cx="626427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2000" dirty="0">
                <a:latin typeface="+mj-lt"/>
              </a:rPr>
              <a:t>wwww.moliseversoil2000.it</a:t>
            </a:r>
            <a:endParaRPr lang="it-IT" sz="2000" dirty="0">
              <a:latin typeface="+mj-lt"/>
            </a:endParaRP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31B3B20C-2437-429D-BA43-0FE84556EE5C}"/>
              </a:ext>
            </a:extLst>
          </p:cNvPr>
          <p:cNvSpPr txBox="1"/>
          <p:nvPr/>
        </p:nvSpPr>
        <p:spPr>
          <a:xfrm>
            <a:off x="710841" y="1966820"/>
            <a:ext cx="2232214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latin typeface="+mj-lt"/>
              </a:rPr>
              <a:t>Molise verso </a:t>
            </a:r>
            <a:r>
              <a:rPr lang="en-US" sz="2000" b="1" dirty="0" err="1">
                <a:latin typeface="+mj-lt"/>
              </a:rPr>
              <a:t>il</a:t>
            </a:r>
            <a:r>
              <a:rPr lang="en-US" sz="2000" b="1" dirty="0">
                <a:latin typeface="+mj-lt"/>
              </a:rPr>
              <a:t> 2000</a:t>
            </a:r>
          </a:p>
          <a:p>
            <a:pPr>
              <a:defRPr/>
            </a:pPr>
            <a:r>
              <a:rPr lang="en-US" sz="2000" b="1" dirty="0">
                <a:latin typeface="+mj-lt"/>
              </a:rPr>
              <a:t>Roberto D’Amico</a:t>
            </a:r>
            <a:endParaRPr lang="en-US" sz="2000" dirty="0">
              <a:latin typeface="+mj-lt"/>
            </a:endParaRPr>
          </a:p>
        </p:txBody>
      </p:sp>
      <p:sp>
        <p:nvSpPr>
          <p:cNvPr id="20" name="Rettangolo 2">
            <a:extLst>
              <a:ext uri="{FF2B5EF4-FFF2-40B4-BE49-F238E27FC236}">
                <a16:creationId xmlns:a16="http://schemas.microsoft.com/office/drawing/2014/main" id="{2CDCB5F4-BFF8-433F-8023-52871AD747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188" y="504441"/>
            <a:ext cx="9497437" cy="59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5366" tIns="52683" rIns="105366" bIns="52683" anchor="ctr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3200" dirty="0">
                <a:solidFill>
                  <a:srgbClr val="1ABAED"/>
                </a:solidFill>
              </a:rPr>
              <a:t>GRAZIE PER LA VOSTRA ATTENZIONE</a:t>
            </a:r>
          </a:p>
        </p:txBody>
      </p:sp>
      <p:pic>
        <p:nvPicPr>
          <p:cNvPr id="17" name="Immagine 6" descr="2.tif">
            <a:extLst>
              <a:ext uri="{FF2B5EF4-FFF2-40B4-BE49-F238E27FC236}">
                <a16:creationId xmlns:a16="http://schemas.microsoft.com/office/drawing/2014/main" id="{426005E5-032B-4694-8FE0-8F16A7FA952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3981" y="6358300"/>
            <a:ext cx="1517832" cy="120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EB5CFB7C-2B5B-41C1-84CC-8BBA33DC7671}"/>
              </a:ext>
            </a:extLst>
          </p:cNvPr>
          <p:cNvSpPr txBox="1"/>
          <p:nvPr/>
        </p:nvSpPr>
        <p:spPr>
          <a:xfrm>
            <a:off x="1043723" y="3141053"/>
            <a:ext cx="626427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it-IT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18495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7DAC330-C96F-4D76-A1CD-DC5EEBD6D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01225" y="6959075"/>
            <a:ext cx="350970" cy="402483"/>
          </a:xfrm>
        </p:spPr>
        <p:txBody>
          <a:bodyPr/>
          <a:lstStyle/>
          <a:p>
            <a:fld id="{9E43AF4C-ECE0-483C-A26F-0882D69BA3F5}" type="slidenum">
              <a:rPr lang="it-IT" smtClean="0"/>
              <a:pPr/>
              <a:t>2</a:t>
            </a:fld>
            <a:endParaRPr lang="it-IT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110C5BAE-365C-4045-92F7-1335AE82D8E5}"/>
              </a:ext>
            </a:extLst>
          </p:cNvPr>
          <p:cNvSpPr txBox="1"/>
          <p:nvPr/>
        </p:nvSpPr>
        <p:spPr>
          <a:xfrm>
            <a:off x="3586919" y="5184572"/>
            <a:ext cx="9497437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it-IT" sz="1400" dirty="0">
              <a:latin typeface="+mj-lt"/>
            </a:endParaRPr>
          </a:p>
          <a:p>
            <a:pPr>
              <a:defRPr/>
            </a:pPr>
            <a:endParaRPr lang="it-IT" sz="1400" dirty="0">
              <a:latin typeface="+mj-lt"/>
            </a:endParaRPr>
          </a:p>
          <a:p>
            <a:pPr>
              <a:defRPr/>
            </a:pPr>
            <a:endParaRPr lang="it-IT" sz="1400" dirty="0">
              <a:latin typeface="+mj-lt"/>
            </a:endParaRPr>
          </a:p>
          <a:p>
            <a:pPr>
              <a:defRPr/>
            </a:pPr>
            <a:endParaRPr lang="it-IT" sz="1400" dirty="0">
              <a:latin typeface="+mj-lt"/>
            </a:endParaRPr>
          </a:p>
          <a:p>
            <a:pPr>
              <a:defRPr/>
            </a:pPr>
            <a:endParaRPr lang="it-IT" sz="1400" dirty="0">
              <a:latin typeface="+mj-lt"/>
            </a:endParaRPr>
          </a:p>
          <a:p>
            <a:pPr>
              <a:defRPr/>
            </a:pPr>
            <a:endParaRPr lang="it-IT" sz="1400" dirty="0">
              <a:latin typeface="+mj-lt"/>
            </a:endParaRPr>
          </a:p>
          <a:p>
            <a:pPr>
              <a:defRPr/>
            </a:pPr>
            <a:endParaRPr lang="it-IT" sz="1400" dirty="0">
              <a:latin typeface="+mj-lt"/>
            </a:endParaRPr>
          </a:p>
          <a:p>
            <a:pPr>
              <a:defRPr/>
            </a:pPr>
            <a:endParaRPr lang="it-IT" sz="1400" dirty="0">
              <a:latin typeface="+mj-lt"/>
            </a:endParaRPr>
          </a:p>
          <a:p>
            <a:pPr>
              <a:defRPr/>
            </a:pPr>
            <a:endParaRPr lang="it-IT" sz="1400" dirty="0">
              <a:latin typeface="+mj-lt"/>
            </a:endParaRPr>
          </a:p>
          <a:p>
            <a:pPr>
              <a:defRPr/>
            </a:pPr>
            <a:endParaRPr lang="it-IT" sz="1400" dirty="0">
              <a:latin typeface="+mj-lt"/>
            </a:endParaRPr>
          </a:p>
          <a:p>
            <a:pPr>
              <a:defRPr/>
            </a:pPr>
            <a:endParaRPr lang="it-IT" sz="1400" dirty="0">
              <a:latin typeface="+mj-lt"/>
            </a:endParaRPr>
          </a:p>
          <a:p>
            <a:pPr>
              <a:defRPr/>
            </a:pPr>
            <a:endParaRPr lang="it-IT" sz="1400" dirty="0">
              <a:latin typeface="+mj-lt"/>
            </a:endParaRPr>
          </a:p>
          <a:p>
            <a:pPr>
              <a:defRPr/>
            </a:pPr>
            <a:endParaRPr lang="it-IT" sz="1400" dirty="0">
              <a:latin typeface="+mj-lt"/>
            </a:endParaRPr>
          </a:p>
          <a:p>
            <a:pPr>
              <a:defRPr/>
            </a:pPr>
            <a:endParaRPr lang="it-IT" sz="1400" dirty="0">
              <a:latin typeface="+mj-lt"/>
            </a:endParaRPr>
          </a:p>
          <a:p>
            <a:pPr>
              <a:defRPr/>
            </a:pPr>
            <a:endParaRPr lang="it-IT" sz="1400" dirty="0">
              <a:latin typeface="+mj-lt"/>
            </a:endParaRPr>
          </a:p>
          <a:p>
            <a:pPr>
              <a:defRPr/>
            </a:pPr>
            <a:endParaRPr lang="it-IT" sz="1400" dirty="0">
              <a:latin typeface="+mj-lt"/>
            </a:endParaRPr>
          </a:p>
          <a:p>
            <a:pPr>
              <a:defRPr/>
            </a:pPr>
            <a:endParaRPr lang="it-IT" sz="1400" dirty="0">
              <a:latin typeface="+mj-lt"/>
            </a:endParaRPr>
          </a:p>
          <a:p>
            <a:pPr>
              <a:defRPr/>
            </a:pPr>
            <a:endParaRPr lang="it-IT" sz="2000" dirty="0">
              <a:latin typeface="+mj-lt"/>
            </a:endParaRPr>
          </a:p>
        </p:txBody>
      </p:sp>
      <p:sp>
        <p:nvSpPr>
          <p:cNvPr id="8" name="Rettangolo 2">
            <a:extLst>
              <a:ext uri="{FF2B5EF4-FFF2-40B4-BE49-F238E27FC236}">
                <a16:creationId xmlns:a16="http://schemas.microsoft.com/office/drawing/2014/main" id="{4347961C-93E2-477F-9016-FC5CF4C8A7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188" y="504441"/>
            <a:ext cx="9497437" cy="59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5366" tIns="52683" rIns="105366" bIns="52683" anchor="ctr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3200" b="1" dirty="0">
                <a:solidFill>
                  <a:srgbClr val="1ABAED"/>
                </a:solidFill>
                <a:latin typeface="+mn-lt"/>
              </a:rPr>
              <a:t>MOLISE VERSO IL 2000</a:t>
            </a:r>
          </a:p>
        </p:txBody>
      </p:sp>
      <p:pic>
        <p:nvPicPr>
          <p:cNvPr id="6" name="Immagine 6" descr="2.tif">
            <a:extLst>
              <a:ext uri="{FF2B5EF4-FFF2-40B4-BE49-F238E27FC236}">
                <a16:creationId xmlns:a16="http://schemas.microsoft.com/office/drawing/2014/main" id="{426005E5-032B-4694-8FE0-8F16A7FA95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2608" y="6190937"/>
            <a:ext cx="1279205" cy="136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E8DF9260-0496-43AF-9446-19338639D1BC}"/>
              </a:ext>
            </a:extLst>
          </p:cNvPr>
          <p:cNvSpPr/>
          <p:nvPr/>
        </p:nvSpPr>
        <p:spPr>
          <a:xfrm>
            <a:off x="327366" y="1254394"/>
            <a:ext cx="559460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latin typeface="+mj-lt"/>
              </a:rPr>
              <a:t>Ente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di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diritto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pubblico</a:t>
            </a:r>
            <a:r>
              <a:rPr lang="en-US" sz="2000" dirty="0">
                <a:latin typeface="+mj-lt"/>
              </a:rPr>
              <a:t>, </a:t>
            </a:r>
            <a:r>
              <a:rPr lang="en-US" sz="2000" dirty="0" err="1">
                <a:latin typeface="+mj-lt"/>
              </a:rPr>
              <a:t>consorzio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pubblico</a:t>
            </a:r>
            <a:r>
              <a:rPr lang="en-US" sz="2000" dirty="0">
                <a:latin typeface="+mj-lt"/>
              </a:rPr>
              <a:t>/</a:t>
            </a:r>
            <a:r>
              <a:rPr lang="en-US" sz="2000" dirty="0" err="1">
                <a:latin typeface="+mj-lt"/>
              </a:rPr>
              <a:t>privato</a:t>
            </a:r>
            <a:r>
              <a:rPr lang="en-US" sz="2000" dirty="0">
                <a:latin typeface="+mj-lt"/>
              </a:rPr>
              <a:t>.</a:t>
            </a:r>
          </a:p>
          <a:p>
            <a:pPr fontAlgn="base"/>
            <a:r>
              <a:rPr lang="en-US" sz="2000" dirty="0" err="1">
                <a:latin typeface="+mj-lt"/>
              </a:rPr>
              <a:t>Membri</a:t>
            </a:r>
            <a:r>
              <a:rPr lang="en-US" sz="2000" dirty="0">
                <a:latin typeface="+mj-lt"/>
              </a:rPr>
              <a:t>: </a:t>
            </a:r>
            <a:r>
              <a:rPr lang="it-IT" sz="2000" b="1" dirty="0">
                <a:latin typeface="+mj-lt"/>
              </a:rPr>
              <a:t>60</a:t>
            </a:r>
            <a:r>
              <a:rPr lang="it-IT" sz="2000" dirty="0">
                <a:latin typeface="+mj-lt"/>
              </a:rPr>
              <a:t> </a:t>
            </a:r>
            <a:r>
              <a:rPr lang="it-IT" sz="2000" dirty="0" err="1">
                <a:latin typeface="+mj-lt"/>
              </a:rPr>
              <a:t>autorità</a:t>
            </a:r>
            <a:r>
              <a:rPr lang="it-IT" sz="2000" dirty="0">
                <a:latin typeface="+mj-lt"/>
              </a:rPr>
              <a:t> locali ed organismi pubblici;</a:t>
            </a:r>
          </a:p>
          <a:p>
            <a:pPr fontAlgn="base"/>
            <a:r>
              <a:rPr lang="it-IT" sz="2000" b="1" dirty="0">
                <a:latin typeface="+mj-lt"/>
              </a:rPr>
              <a:t>31</a:t>
            </a:r>
            <a:r>
              <a:rPr lang="it-IT" sz="2000" dirty="0">
                <a:latin typeface="+mj-lt"/>
              </a:rPr>
              <a:t> organismi che rappresentano la </a:t>
            </a:r>
            <a:r>
              <a:rPr lang="it-IT" sz="2000" dirty="0" err="1">
                <a:latin typeface="+mj-lt"/>
              </a:rPr>
              <a:t>società</a:t>
            </a:r>
            <a:r>
              <a:rPr lang="it-IT" sz="2000" dirty="0">
                <a:latin typeface="+mj-lt"/>
              </a:rPr>
              <a:t> civile, </a:t>
            </a:r>
          </a:p>
          <a:p>
            <a:pPr fontAlgn="base"/>
            <a:r>
              <a:rPr lang="it-IT" sz="2000" b="1" dirty="0">
                <a:latin typeface="+mj-lt"/>
              </a:rPr>
              <a:t>110</a:t>
            </a:r>
            <a:r>
              <a:rPr lang="it-IT" sz="2000" dirty="0">
                <a:latin typeface="+mj-lt"/>
              </a:rPr>
              <a:t> parti economiche e sociali.</a:t>
            </a:r>
          </a:p>
          <a:p>
            <a:pPr fontAlgn="base"/>
            <a:endParaRPr lang="it-IT" sz="2000" dirty="0">
              <a:latin typeface="+mj-lt"/>
            </a:endParaRPr>
          </a:p>
          <a:p>
            <a:pPr fontAlgn="base"/>
            <a:r>
              <a:rPr lang="it-IT" sz="2000" b="1" dirty="0">
                <a:latin typeface="+mj-lt"/>
              </a:rPr>
              <a:t>La popolazione di riferimento</a:t>
            </a:r>
            <a:endParaRPr lang="it-IT" sz="2000" dirty="0">
              <a:latin typeface="+mj-lt"/>
            </a:endParaRPr>
          </a:p>
          <a:p>
            <a:pPr fontAlgn="base"/>
            <a:r>
              <a:rPr lang="it-IT" sz="2000" b="1" dirty="0">
                <a:latin typeface="+mj-lt"/>
              </a:rPr>
              <a:t>81.128</a:t>
            </a:r>
            <a:r>
              <a:rPr lang="it-IT" sz="2000" dirty="0">
                <a:latin typeface="+mj-lt"/>
              </a:rPr>
              <a:t> abitanti</a:t>
            </a:r>
          </a:p>
          <a:p>
            <a:endParaRPr lang="en-US" sz="2000" dirty="0">
              <a:latin typeface="+mj-lt"/>
            </a:endParaRPr>
          </a:p>
          <a:p>
            <a:r>
              <a:rPr lang="en-US" sz="2000" dirty="0">
                <a:latin typeface="+mj-lt"/>
              </a:rPr>
              <a:t>Staff: </a:t>
            </a:r>
            <a:r>
              <a:rPr lang="en-US" sz="2000" dirty="0" err="1">
                <a:latin typeface="+mj-lt"/>
              </a:rPr>
              <a:t>dipendenti</a:t>
            </a:r>
            <a:r>
              <a:rPr lang="en-US" sz="2000" dirty="0">
                <a:latin typeface="+mj-lt"/>
              </a:rPr>
              <a:t>  e </a:t>
            </a:r>
            <a:r>
              <a:rPr lang="en-US" sz="2000" dirty="0" err="1">
                <a:latin typeface="+mj-lt"/>
              </a:rPr>
              <a:t>esperti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esterni</a:t>
            </a:r>
            <a:r>
              <a:rPr lang="en-US" sz="2000" dirty="0">
                <a:latin typeface="+mj-lt"/>
              </a:rPr>
              <a:t>.</a:t>
            </a:r>
          </a:p>
          <a:p>
            <a:r>
              <a:rPr lang="en-US" sz="2000" dirty="0" err="1">
                <a:latin typeface="+mj-lt"/>
              </a:rPr>
              <a:t>Sito</a:t>
            </a:r>
            <a:r>
              <a:rPr lang="en-US" sz="2000" dirty="0">
                <a:latin typeface="+mj-lt"/>
              </a:rPr>
              <a:t> : </a:t>
            </a:r>
            <a:r>
              <a:rPr lang="en-US" sz="2000" b="1" dirty="0">
                <a:latin typeface="+mj-lt"/>
              </a:rPr>
              <a:t>www.moliseversoil2000.it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04824" y="0"/>
            <a:ext cx="4583081" cy="322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://www.moliseversoil2000.it/wp/wp-content/uploads/2018/12/cartinagal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35457" y="3264369"/>
            <a:ext cx="4692960" cy="27766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6618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7DAC330-C96F-4D76-A1CD-DC5EEBD6D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01225" y="6959075"/>
            <a:ext cx="350970" cy="402483"/>
          </a:xfrm>
        </p:spPr>
        <p:txBody>
          <a:bodyPr/>
          <a:lstStyle/>
          <a:p>
            <a:fld id="{9E43AF4C-ECE0-483C-A26F-0882D69BA3F5}" type="slidenum">
              <a:rPr lang="it-IT" smtClean="0"/>
              <a:pPr/>
              <a:t>3</a:t>
            </a:fld>
            <a:endParaRPr lang="it-IT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110C5BAE-365C-4045-92F7-1335AE82D8E5}"/>
              </a:ext>
            </a:extLst>
          </p:cNvPr>
          <p:cNvSpPr txBox="1"/>
          <p:nvPr/>
        </p:nvSpPr>
        <p:spPr>
          <a:xfrm>
            <a:off x="3586919" y="5184572"/>
            <a:ext cx="9497437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it-IT" sz="1400" dirty="0">
              <a:latin typeface="+mj-lt"/>
            </a:endParaRPr>
          </a:p>
          <a:p>
            <a:pPr>
              <a:defRPr/>
            </a:pPr>
            <a:endParaRPr lang="it-IT" sz="1400" dirty="0">
              <a:latin typeface="+mj-lt"/>
            </a:endParaRPr>
          </a:p>
          <a:p>
            <a:pPr>
              <a:defRPr/>
            </a:pPr>
            <a:endParaRPr lang="it-IT" sz="1400" dirty="0">
              <a:latin typeface="+mj-lt"/>
            </a:endParaRPr>
          </a:p>
          <a:p>
            <a:pPr>
              <a:defRPr/>
            </a:pPr>
            <a:endParaRPr lang="it-IT" sz="1400" dirty="0">
              <a:latin typeface="+mj-lt"/>
            </a:endParaRPr>
          </a:p>
          <a:p>
            <a:pPr>
              <a:defRPr/>
            </a:pPr>
            <a:endParaRPr lang="it-IT" sz="1400" dirty="0">
              <a:latin typeface="+mj-lt"/>
            </a:endParaRPr>
          </a:p>
          <a:p>
            <a:pPr>
              <a:defRPr/>
            </a:pPr>
            <a:endParaRPr lang="it-IT" sz="1400" dirty="0">
              <a:latin typeface="+mj-lt"/>
            </a:endParaRPr>
          </a:p>
          <a:p>
            <a:pPr>
              <a:defRPr/>
            </a:pPr>
            <a:endParaRPr lang="it-IT" sz="1400" dirty="0">
              <a:latin typeface="+mj-lt"/>
            </a:endParaRPr>
          </a:p>
          <a:p>
            <a:pPr>
              <a:defRPr/>
            </a:pPr>
            <a:endParaRPr lang="it-IT" sz="1400" dirty="0">
              <a:latin typeface="+mj-lt"/>
            </a:endParaRPr>
          </a:p>
          <a:p>
            <a:pPr>
              <a:defRPr/>
            </a:pPr>
            <a:endParaRPr lang="it-IT" sz="1400" dirty="0">
              <a:latin typeface="+mj-lt"/>
            </a:endParaRPr>
          </a:p>
          <a:p>
            <a:pPr>
              <a:defRPr/>
            </a:pPr>
            <a:endParaRPr lang="it-IT" sz="1400" dirty="0">
              <a:latin typeface="+mj-lt"/>
            </a:endParaRPr>
          </a:p>
          <a:p>
            <a:pPr>
              <a:defRPr/>
            </a:pPr>
            <a:endParaRPr lang="it-IT" sz="1400" dirty="0">
              <a:latin typeface="+mj-lt"/>
            </a:endParaRPr>
          </a:p>
          <a:p>
            <a:pPr>
              <a:defRPr/>
            </a:pPr>
            <a:endParaRPr lang="it-IT" sz="1400" dirty="0">
              <a:latin typeface="+mj-lt"/>
            </a:endParaRPr>
          </a:p>
          <a:p>
            <a:pPr>
              <a:defRPr/>
            </a:pPr>
            <a:endParaRPr lang="it-IT" sz="1400" dirty="0">
              <a:latin typeface="+mj-lt"/>
            </a:endParaRPr>
          </a:p>
          <a:p>
            <a:pPr>
              <a:defRPr/>
            </a:pPr>
            <a:endParaRPr lang="it-IT" sz="1400" dirty="0">
              <a:latin typeface="+mj-lt"/>
            </a:endParaRPr>
          </a:p>
          <a:p>
            <a:pPr>
              <a:defRPr/>
            </a:pPr>
            <a:endParaRPr lang="it-IT" sz="1400" dirty="0">
              <a:latin typeface="+mj-lt"/>
            </a:endParaRPr>
          </a:p>
          <a:p>
            <a:pPr>
              <a:defRPr/>
            </a:pPr>
            <a:endParaRPr lang="it-IT" sz="1400" dirty="0">
              <a:latin typeface="+mj-lt"/>
            </a:endParaRPr>
          </a:p>
          <a:p>
            <a:pPr>
              <a:defRPr/>
            </a:pPr>
            <a:endParaRPr lang="it-IT" sz="1400" dirty="0">
              <a:latin typeface="+mj-lt"/>
            </a:endParaRPr>
          </a:p>
          <a:p>
            <a:pPr>
              <a:defRPr/>
            </a:pPr>
            <a:endParaRPr lang="it-IT" sz="2000" dirty="0">
              <a:latin typeface="+mj-lt"/>
            </a:endParaRPr>
          </a:p>
        </p:txBody>
      </p:sp>
      <p:sp>
        <p:nvSpPr>
          <p:cNvPr id="8" name="Rettangolo 2">
            <a:extLst>
              <a:ext uri="{FF2B5EF4-FFF2-40B4-BE49-F238E27FC236}">
                <a16:creationId xmlns:a16="http://schemas.microsoft.com/office/drawing/2014/main" id="{4347961C-93E2-477F-9016-FC5CF4C8A7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188" y="504441"/>
            <a:ext cx="9497437" cy="59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5366" tIns="52683" rIns="105366" bIns="52683" anchor="ctr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3200" b="1" dirty="0">
                <a:solidFill>
                  <a:srgbClr val="1ABAED"/>
                </a:solidFill>
              </a:rPr>
              <a:t>COMPETENZE TEMATICHE</a:t>
            </a:r>
          </a:p>
        </p:txBody>
      </p:sp>
      <p:pic>
        <p:nvPicPr>
          <p:cNvPr id="6" name="Immagine 6" descr="2.tif">
            <a:extLst>
              <a:ext uri="{FF2B5EF4-FFF2-40B4-BE49-F238E27FC236}">
                <a16:creationId xmlns:a16="http://schemas.microsoft.com/office/drawing/2014/main" id="{426005E5-032B-4694-8FE0-8F16A7FA95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3981" y="6358300"/>
            <a:ext cx="1517832" cy="120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E8DF9260-0496-43AF-9446-19338639D1BC}"/>
              </a:ext>
            </a:extLst>
          </p:cNvPr>
          <p:cNvSpPr/>
          <p:nvPr/>
        </p:nvSpPr>
        <p:spPr>
          <a:xfrm>
            <a:off x="146098" y="1319134"/>
            <a:ext cx="6045697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</a:pPr>
            <a:r>
              <a:rPr lang="it-IT" altLang="it-IT" dirty="0"/>
              <a:t>Sviluppo locale/rurale</a:t>
            </a:r>
          </a:p>
          <a:p>
            <a:pPr marL="273050" indent="-273050"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</a:pPr>
            <a:endParaRPr lang="it-IT" altLang="it-IT" dirty="0"/>
          </a:p>
          <a:p>
            <a:pPr marL="273050" indent="-273050"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</a:pPr>
            <a:endParaRPr lang="it-IT" altLang="it-IT" dirty="0"/>
          </a:p>
          <a:p>
            <a:pPr marL="273050" indent="-273050"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</a:pPr>
            <a:r>
              <a:rPr lang="it-IT" altLang="it-IT" dirty="0"/>
              <a:t>Turismo Accessibile e Sostenibile</a:t>
            </a:r>
          </a:p>
          <a:p>
            <a:pPr marL="273050" indent="-273050"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</a:pPr>
            <a:endParaRPr lang="it-IT" altLang="it-IT" dirty="0"/>
          </a:p>
          <a:p>
            <a:pPr marL="273050" indent="-273050"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</a:pPr>
            <a:endParaRPr lang="it-IT" altLang="it-IT" dirty="0"/>
          </a:p>
          <a:p>
            <a:pPr marL="273050" indent="-273050"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</a:pPr>
            <a:r>
              <a:rPr lang="it-IT" altLang="it-IT" dirty="0"/>
              <a:t>Formazione professionale</a:t>
            </a:r>
          </a:p>
          <a:p>
            <a:pPr marL="273050" indent="-273050"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</a:pPr>
            <a:endParaRPr lang="it-IT" altLang="it-IT" dirty="0"/>
          </a:p>
          <a:p>
            <a:pPr marL="273050" indent="-273050"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</a:pPr>
            <a:endParaRPr lang="it-IT" altLang="it-IT" dirty="0"/>
          </a:p>
          <a:p>
            <a:pPr marL="273050" indent="-273050"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</a:pPr>
            <a:r>
              <a:rPr lang="it-IT" altLang="it-IT" dirty="0"/>
              <a:t>Imprenditorialità</a:t>
            </a:r>
          </a:p>
          <a:p>
            <a:pPr marL="273050" indent="-273050"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</a:pPr>
            <a:endParaRPr lang="it-IT" altLang="it-IT" dirty="0"/>
          </a:p>
          <a:p>
            <a:pPr marL="273050" indent="-273050"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</a:pPr>
            <a:endParaRPr lang="it-IT" altLang="it-IT" dirty="0"/>
          </a:p>
          <a:p>
            <a:pPr marL="273050" indent="-273050"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</a:pPr>
            <a:r>
              <a:rPr lang="it-IT" altLang="it-IT" dirty="0"/>
              <a:t>Economia e Innovazione Verde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85974" y="8671560"/>
            <a:ext cx="10954525" cy="11464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96640" y="1203960"/>
            <a:ext cx="955992" cy="944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86835" y="2264410"/>
            <a:ext cx="3495675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25703" y="2187258"/>
            <a:ext cx="28765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9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39" b="17185"/>
          <a:stretch/>
        </p:blipFill>
        <p:spPr>
          <a:xfrm>
            <a:off x="3169919" y="3200400"/>
            <a:ext cx="2307431" cy="896620"/>
          </a:xfrm>
          <a:prstGeom prst="rect">
            <a:avLst/>
          </a:prstGeom>
        </p:spPr>
      </p:pic>
      <p:pic>
        <p:nvPicPr>
          <p:cNvPr id="12" name="Picture 6" descr="G:\idformation\projets 2015-2017\VASIE_IRIPS\EU flag-Erasmus+_vect_POS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985760" y="3333433"/>
            <a:ext cx="2471738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3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859" y="3112135"/>
            <a:ext cx="1725295" cy="1304925"/>
          </a:xfrm>
          <a:prstGeom prst="rect">
            <a:avLst/>
          </a:prstGeom>
          <a:noFill/>
        </p:spPr>
      </p:pic>
      <p:pic>
        <p:nvPicPr>
          <p:cNvPr id="14" name="Picture 8" descr="C:\Users\Antonio\Desktop\STORIA INCUBATORE\FOTO INCUBATORE TUTTE\Foto incubatore\DSCF2645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621280" y="4146655"/>
            <a:ext cx="1747353" cy="1006158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Εικόνα 1" descr="\\192.168.2.24\8.implementation\0. TO BE IMPLEMENTED\MED GREENHOUSES\WP2 - Project Communication\MED Greenhouses LOGOS  - colour vs\LOGO+ERDF EN\COLOUR\LOGO_ERDF_MED-Greenhouses-En.jpg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852853" y="5024846"/>
            <a:ext cx="3910148" cy="690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08037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7DAC330-C96F-4D76-A1CD-DC5EEBD6D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01225" y="6959075"/>
            <a:ext cx="350970" cy="402483"/>
          </a:xfrm>
        </p:spPr>
        <p:txBody>
          <a:bodyPr/>
          <a:lstStyle/>
          <a:p>
            <a:fld id="{9E43AF4C-ECE0-483C-A26F-0882D69BA3F5}" type="slidenum">
              <a:rPr lang="it-IT" smtClean="0"/>
              <a:pPr/>
              <a:t>4</a:t>
            </a:fld>
            <a:endParaRPr lang="it-IT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110C5BAE-365C-4045-92F7-1335AE82D8E5}"/>
              </a:ext>
            </a:extLst>
          </p:cNvPr>
          <p:cNvSpPr txBox="1"/>
          <p:nvPr/>
        </p:nvSpPr>
        <p:spPr>
          <a:xfrm>
            <a:off x="3586919" y="5184572"/>
            <a:ext cx="9497437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it-IT" sz="1400" dirty="0">
              <a:latin typeface="+mj-lt"/>
            </a:endParaRPr>
          </a:p>
          <a:p>
            <a:pPr>
              <a:defRPr/>
            </a:pPr>
            <a:endParaRPr lang="it-IT" sz="1400" dirty="0">
              <a:latin typeface="+mj-lt"/>
            </a:endParaRPr>
          </a:p>
          <a:p>
            <a:pPr>
              <a:defRPr/>
            </a:pPr>
            <a:endParaRPr lang="it-IT" sz="1400" dirty="0">
              <a:latin typeface="+mj-lt"/>
            </a:endParaRPr>
          </a:p>
          <a:p>
            <a:pPr>
              <a:defRPr/>
            </a:pPr>
            <a:endParaRPr lang="it-IT" sz="1400" dirty="0">
              <a:latin typeface="+mj-lt"/>
            </a:endParaRPr>
          </a:p>
          <a:p>
            <a:pPr>
              <a:defRPr/>
            </a:pPr>
            <a:endParaRPr lang="it-IT" sz="1400" dirty="0">
              <a:latin typeface="+mj-lt"/>
            </a:endParaRPr>
          </a:p>
          <a:p>
            <a:pPr>
              <a:defRPr/>
            </a:pPr>
            <a:endParaRPr lang="it-IT" sz="1400" dirty="0">
              <a:latin typeface="+mj-lt"/>
            </a:endParaRPr>
          </a:p>
          <a:p>
            <a:pPr>
              <a:defRPr/>
            </a:pPr>
            <a:endParaRPr lang="it-IT" sz="1400" dirty="0">
              <a:latin typeface="+mj-lt"/>
            </a:endParaRPr>
          </a:p>
          <a:p>
            <a:pPr>
              <a:defRPr/>
            </a:pPr>
            <a:endParaRPr lang="it-IT" sz="1400" dirty="0">
              <a:latin typeface="+mj-lt"/>
            </a:endParaRPr>
          </a:p>
          <a:p>
            <a:pPr>
              <a:defRPr/>
            </a:pPr>
            <a:endParaRPr lang="it-IT" sz="1400" dirty="0">
              <a:latin typeface="+mj-lt"/>
            </a:endParaRPr>
          </a:p>
          <a:p>
            <a:pPr>
              <a:defRPr/>
            </a:pPr>
            <a:endParaRPr lang="it-IT" sz="1400" dirty="0">
              <a:latin typeface="+mj-lt"/>
            </a:endParaRPr>
          </a:p>
          <a:p>
            <a:pPr>
              <a:defRPr/>
            </a:pPr>
            <a:endParaRPr lang="it-IT" sz="1400" dirty="0">
              <a:latin typeface="+mj-lt"/>
            </a:endParaRPr>
          </a:p>
          <a:p>
            <a:pPr>
              <a:defRPr/>
            </a:pPr>
            <a:endParaRPr lang="it-IT" sz="1400" dirty="0">
              <a:latin typeface="+mj-lt"/>
            </a:endParaRPr>
          </a:p>
          <a:p>
            <a:pPr>
              <a:defRPr/>
            </a:pPr>
            <a:endParaRPr lang="it-IT" sz="1400" dirty="0">
              <a:latin typeface="+mj-lt"/>
            </a:endParaRPr>
          </a:p>
          <a:p>
            <a:pPr>
              <a:defRPr/>
            </a:pPr>
            <a:endParaRPr lang="it-IT" sz="1400" dirty="0">
              <a:latin typeface="+mj-lt"/>
            </a:endParaRPr>
          </a:p>
          <a:p>
            <a:pPr>
              <a:defRPr/>
            </a:pPr>
            <a:endParaRPr lang="it-IT" sz="1400" dirty="0">
              <a:latin typeface="+mj-lt"/>
            </a:endParaRPr>
          </a:p>
          <a:p>
            <a:pPr>
              <a:defRPr/>
            </a:pPr>
            <a:endParaRPr lang="it-IT" sz="1400" dirty="0">
              <a:latin typeface="+mj-lt"/>
            </a:endParaRPr>
          </a:p>
          <a:p>
            <a:pPr>
              <a:defRPr/>
            </a:pPr>
            <a:endParaRPr lang="it-IT" sz="1400" dirty="0">
              <a:latin typeface="+mj-lt"/>
            </a:endParaRPr>
          </a:p>
          <a:p>
            <a:pPr>
              <a:defRPr/>
            </a:pPr>
            <a:endParaRPr lang="it-IT" sz="2000" dirty="0">
              <a:latin typeface="+mj-lt"/>
            </a:endParaRPr>
          </a:p>
        </p:txBody>
      </p:sp>
      <p:sp>
        <p:nvSpPr>
          <p:cNvPr id="8" name="Rettangolo 2">
            <a:extLst>
              <a:ext uri="{FF2B5EF4-FFF2-40B4-BE49-F238E27FC236}">
                <a16:creationId xmlns:a16="http://schemas.microsoft.com/office/drawing/2014/main" id="{4347961C-93E2-477F-9016-FC5CF4C8A7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188" y="504441"/>
            <a:ext cx="9497437" cy="59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5366" tIns="52683" rIns="105366" bIns="52683" anchor="ctr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3200" b="1" dirty="0">
                <a:solidFill>
                  <a:srgbClr val="1ABAED"/>
                </a:solidFill>
              </a:rPr>
              <a:t>PROGETTO NETWAP</a:t>
            </a:r>
          </a:p>
        </p:txBody>
      </p:sp>
      <p:pic>
        <p:nvPicPr>
          <p:cNvPr id="6" name="Immagine 6" descr="2.tif">
            <a:extLst>
              <a:ext uri="{FF2B5EF4-FFF2-40B4-BE49-F238E27FC236}">
                <a16:creationId xmlns:a16="http://schemas.microsoft.com/office/drawing/2014/main" id="{426005E5-032B-4694-8FE0-8F16A7FA95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2608" y="6190937"/>
            <a:ext cx="1279205" cy="136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E8DF9260-0496-43AF-9446-19338639D1BC}"/>
              </a:ext>
            </a:extLst>
          </p:cNvPr>
          <p:cNvSpPr/>
          <p:nvPr/>
        </p:nvSpPr>
        <p:spPr>
          <a:xfrm>
            <a:off x="327366" y="1254394"/>
            <a:ext cx="559460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/>
              <a:t>Titolo progetto: </a:t>
            </a:r>
            <a:r>
              <a:rPr lang="en-US" sz="2000" dirty="0"/>
              <a:t>NETWAP - </a:t>
            </a:r>
            <a:r>
              <a:rPr lang="en-US" sz="2000" dirty="0" err="1"/>
              <a:t>NETwork</a:t>
            </a:r>
            <a:r>
              <a:rPr lang="en-US" sz="2000" dirty="0"/>
              <a:t> of small “in situ” </a:t>
            </a:r>
            <a:r>
              <a:rPr lang="en-US" sz="2000" dirty="0" err="1"/>
              <a:t>WAste</a:t>
            </a:r>
            <a:r>
              <a:rPr lang="en-US" sz="2000" dirty="0"/>
              <a:t> Prevention and management initiatives </a:t>
            </a:r>
            <a:endParaRPr lang="it-IT" sz="2000" dirty="0"/>
          </a:p>
          <a:p>
            <a:endParaRPr lang="it-IT" sz="2000" dirty="0"/>
          </a:p>
          <a:p>
            <a:r>
              <a:rPr lang="it-IT" sz="2000" dirty="0"/>
              <a:t>Data di inizio: 01/</a:t>
            </a:r>
            <a:r>
              <a:rPr lang="it-IT" sz="2000" dirty="0" err="1"/>
              <a:t>01</a:t>
            </a:r>
            <a:r>
              <a:rPr lang="it-IT" sz="2000" dirty="0"/>
              <a:t>/2019.</a:t>
            </a:r>
          </a:p>
          <a:p>
            <a:r>
              <a:rPr lang="it-IT" sz="2000" dirty="0"/>
              <a:t>Data di fine: 31/12/2020.</a:t>
            </a:r>
          </a:p>
          <a:p>
            <a:endParaRPr lang="en-US" sz="2000" dirty="0"/>
          </a:p>
          <a:p>
            <a:r>
              <a:rPr lang="en-US" sz="2000" dirty="0" err="1"/>
              <a:t>Obiettivo</a:t>
            </a:r>
            <a:r>
              <a:rPr lang="en-US" sz="2000" dirty="0"/>
              <a:t> </a:t>
            </a:r>
            <a:r>
              <a:rPr lang="en-US" sz="2000" dirty="0" err="1"/>
              <a:t>principale</a:t>
            </a:r>
            <a:r>
              <a:rPr lang="en-US" sz="2000" dirty="0"/>
              <a:t>: </a:t>
            </a:r>
            <a:r>
              <a:rPr lang="en-US" sz="2000" dirty="0" err="1"/>
              <a:t>sviluppare</a:t>
            </a:r>
            <a:r>
              <a:rPr lang="en-US" sz="2000" dirty="0"/>
              <a:t> </a:t>
            </a:r>
            <a:r>
              <a:rPr lang="en-US" sz="2000" dirty="0" err="1"/>
              <a:t>una</a:t>
            </a:r>
            <a:r>
              <a:rPr lang="en-US" sz="2000" dirty="0"/>
              <a:t>  </a:t>
            </a:r>
            <a:r>
              <a:rPr lang="en-US" sz="2000" dirty="0" err="1"/>
              <a:t>Metodologia</a:t>
            </a:r>
            <a:r>
              <a:rPr lang="en-US" sz="2000" dirty="0"/>
              <a:t> </a:t>
            </a:r>
            <a:r>
              <a:rPr lang="en-US" sz="2000" dirty="0" err="1"/>
              <a:t>di</a:t>
            </a:r>
            <a:r>
              <a:rPr lang="en-US" sz="2000" dirty="0"/>
              <a:t> </a:t>
            </a:r>
            <a:r>
              <a:rPr lang="en-US" sz="2000" dirty="0" err="1"/>
              <a:t>Gestione</a:t>
            </a:r>
            <a:r>
              <a:rPr lang="en-US" sz="2000" dirty="0"/>
              <a:t> </a:t>
            </a:r>
            <a:r>
              <a:rPr lang="en-US" sz="2000" dirty="0" err="1"/>
              <a:t>dei</a:t>
            </a:r>
            <a:r>
              <a:rPr lang="en-US" sz="2000" dirty="0"/>
              <a:t> </a:t>
            </a:r>
            <a:r>
              <a:rPr lang="en-US" sz="2000" dirty="0" err="1"/>
              <a:t>Rifiuti</a:t>
            </a:r>
            <a:r>
              <a:rPr lang="en-US" sz="2000" dirty="0"/>
              <a:t> </a:t>
            </a:r>
            <a:r>
              <a:rPr lang="en-US" sz="2000" dirty="0" err="1"/>
              <a:t>innovativa</a:t>
            </a:r>
            <a:r>
              <a:rPr lang="en-US" sz="2000" dirty="0"/>
              <a:t> </a:t>
            </a:r>
            <a:r>
              <a:rPr lang="en-US" sz="2000" dirty="0" err="1"/>
              <a:t>capace</a:t>
            </a:r>
            <a:r>
              <a:rPr lang="en-US" sz="2000" dirty="0"/>
              <a:t> </a:t>
            </a:r>
            <a:r>
              <a:rPr lang="en-US" sz="2000" dirty="0" err="1"/>
              <a:t>di</a:t>
            </a:r>
            <a:r>
              <a:rPr lang="en-US" sz="2000" dirty="0"/>
              <a:t> </a:t>
            </a:r>
            <a:r>
              <a:rPr lang="en-US" sz="2000" dirty="0" err="1"/>
              <a:t>rendere</a:t>
            </a:r>
            <a:r>
              <a:rPr lang="en-US" sz="2000" dirty="0"/>
              <a:t> </a:t>
            </a:r>
            <a:r>
              <a:rPr lang="en-US" sz="2000" dirty="0" err="1"/>
              <a:t>autonome</a:t>
            </a:r>
            <a:r>
              <a:rPr lang="en-US" sz="2000" dirty="0"/>
              <a:t> le </a:t>
            </a:r>
            <a:r>
              <a:rPr lang="en-US" sz="2000" dirty="0" err="1"/>
              <a:t>piccole</a:t>
            </a:r>
            <a:r>
              <a:rPr lang="en-US" sz="2000" dirty="0"/>
              <a:t> </a:t>
            </a:r>
            <a:r>
              <a:rPr lang="en-US" sz="2000" dirty="0" err="1"/>
              <a:t>comunità</a:t>
            </a:r>
            <a:r>
              <a:rPr lang="en-US" sz="2000" dirty="0"/>
              <a:t> con forte </a:t>
            </a:r>
            <a:r>
              <a:rPr lang="en-US" sz="2000" dirty="0" err="1"/>
              <a:t>pressione</a:t>
            </a:r>
            <a:r>
              <a:rPr lang="en-US" sz="2000" dirty="0"/>
              <a:t> </a:t>
            </a:r>
            <a:r>
              <a:rPr lang="en-US" sz="2000" dirty="0" err="1"/>
              <a:t>antropica</a:t>
            </a:r>
            <a:r>
              <a:rPr lang="en-US" sz="2000" dirty="0"/>
              <a:t>.</a:t>
            </a:r>
          </a:p>
          <a:p>
            <a:endParaRPr lang="en-US" sz="2000" dirty="0"/>
          </a:p>
          <a:p>
            <a:r>
              <a:rPr lang="en-US" sz="2000" dirty="0" err="1"/>
              <a:t>Finanziato</a:t>
            </a:r>
            <a:r>
              <a:rPr lang="en-US" sz="2000" dirty="0"/>
              <a:t> </a:t>
            </a:r>
            <a:r>
              <a:rPr lang="en-US" sz="2000" dirty="0" err="1"/>
              <a:t>dal</a:t>
            </a:r>
            <a:r>
              <a:rPr lang="en-US" sz="2000" dirty="0"/>
              <a:t> </a:t>
            </a:r>
            <a:r>
              <a:rPr lang="en-US" sz="2000" dirty="0" err="1"/>
              <a:t>programma</a:t>
            </a:r>
            <a:r>
              <a:rPr lang="en-US" sz="2000" dirty="0"/>
              <a:t> INTERREG  ITALIA CROAZIA </a:t>
            </a:r>
            <a:r>
              <a:rPr lang="en-US" sz="2000" dirty="0" err="1"/>
              <a:t>tramite</a:t>
            </a:r>
            <a:r>
              <a:rPr lang="en-US" sz="2000" dirty="0"/>
              <a:t> </a:t>
            </a:r>
            <a:r>
              <a:rPr lang="en-US" sz="2000" dirty="0" err="1"/>
              <a:t>fondi</a:t>
            </a:r>
            <a:r>
              <a:rPr lang="en-US" sz="2000" dirty="0"/>
              <a:t> FESR.</a:t>
            </a:r>
          </a:p>
          <a:p>
            <a:endParaRPr lang="en-US" sz="2000" dirty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10479" y="505658"/>
            <a:ext cx="3305175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6618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7DAC330-C96F-4D76-A1CD-DC5EEBD6D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01225" y="6959075"/>
            <a:ext cx="350970" cy="402483"/>
          </a:xfrm>
        </p:spPr>
        <p:txBody>
          <a:bodyPr/>
          <a:lstStyle/>
          <a:p>
            <a:fld id="{9E43AF4C-ECE0-483C-A26F-0882D69BA3F5}" type="slidenum">
              <a:rPr lang="it-IT" smtClean="0"/>
              <a:pPr/>
              <a:t>5</a:t>
            </a:fld>
            <a:endParaRPr lang="it-IT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110C5BAE-365C-4045-92F7-1335AE82D8E5}"/>
              </a:ext>
            </a:extLst>
          </p:cNvPr>
          <p:cNvSpPr txBox="1"/>
          <p:nvPr/>
        </p:nvSpPr>
        <p:spPr>
          <a:xfrm>
            <a:off x="3586919" y="5184572"/>
            <a:ext cx="9497437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it-IT" sz="1400" dirty="0">
              <a:latin typeface="+mj-lt"/>
            </a:endParaRPr>
          </a:p>
          <a:p>
            <a:pPr>
              <a:defRPr/>
            </a:pPr>
            <a:endParaRPr lang="it-IT" sz="1400" dirty="0">
              <a:latin typeface="+mj-lt"/>
            </a:endParaRPr>
          </a:p>
          <a:p>
            <a:pPr>
              <a:defRPr/>
            </a:pPr>
            <a:endParaRPr lang="it-IT" sz="1400" dirty="0">
              <a:latin typeface="+mj-lt"/>
            </a:endParaRPr>
          </a:p>
          <a:p>
            <a:pPr>
              <a:defRPr/>
            </a:pPr>
            <a:endParaRPr lang="it-IT" sz="1400" dirty="0">
              <a:latin typeface="+mj-lt"/>
            </a:endParaRPr>
          </a:p>
          <a:p>
            <a:pPr>
              <a:defRPr/>
            </a:pPr>
            <a:endParaRPr lang="it-IT" sz="1400" dirty="0">
              <a:latin typeface="+mj-lt"/>
            </a:endParaRPr>
          </a:p>
          <a:p>
            <a:pPr>
              <a:defRPr/>
            </a:pPr>
            <a:endParaRPr lang="it-IT" sz="1400" dirty="0">
              <a:latin typeface="+mj-lt"/>
            </a:endParaRPr>
          </a:p>
          <a:p>
            <a:pPr>
              <a:defRPr/>
            </a:pPr>
            <a:endParaRPr lang="it-IT" sz="1400" dirty="0">
              <a:latin typeface="+mj-lt"/>
            </a:endParaRPr>
          </a:p>
          <a:p>
            <a:pPr>
              <a:defRPr/>
            </a:pPr>
            <a:endParaRPr lang="it-IT" sz="1400" dirty="0">
              <a:latin typeface="+mj-lt"/>
            </a:endParaRPr>
          </a:p>
          <a:p>
            <a:pPr>
              <a:defRPr/>
            </a:pPr>
            <a:endParaRPr lang="it-IT" sz="1400" dirty="0">
              <a:latin typeface="+mj-lt"/>
            </a:endParaRPr>
          </a:p>
          <a:p>
            <a:pPr>
              <a:defRPr/>
            </a:pPr>
            <a:endParaRPr lang="it-IT" sz="1400" dirty="0">
              <a:latin typeface="+mj-lt"/>
            </a:endParaRPr>
          </a:p>
          <a:p>
            <a:pPr>
              <a:defRPr/>
            </a:pPr>
            <a:endParaRPr lang="it-IT" sz="1400" dirty="0">
              <a:latin typeface="+mj-lt"/>
            </a:endParaRPr>
          </a:p>
          <a:p>
            <a:pPr>
              <a:defRPr/>
            </a:pPr>
            <a:endParaRPr lang="it-IT" sz="1400" dirty="0">
              <a:latin typeface="+mj-lt"/>
            </a:endParaRPr>
          </a:p>
          <a:p>
            <a:pPr>
              <a:defRPr/>
            </a:pPr>
            <a:endParaRPr lang="it-IT" sz="1400" dirty="0">
              <a:latin typeface="+mj-lt"/>
            </a:endParaRPr>
          </a:p>
          <a:p>
            <a:pPr>
              <a:defRPr/>
            </a:pPr>
            <a:endParaRPr lang="it-IT" sz="1400" dirty="0">
              <a:latin typeface="+mj-lt"/>
            </a:endParaRPr>
          </a:p>
          <a:p>
            <a:pPr>
              <a:defRPr/>
            </a:pPr>
            <a:endParaRPr lang="it-IT" sz="1400" dirty="0">
              <a:latin typeface="+mj-lt"/>
            </a:endParaRPr>
          </a:p>
          <a:p>
            <a:pPr>
              <a:defRPr/>
            </a:pPr>
            <a:endParaRPr lang="it-IT" sz="1400" dirty="0">
              <a:latin typeface="+mj-lt"/>
            </a:endParaRPr>
          </a:p>
          <a:p>
            <a:pPr>
              <a:defRPr/>
            </a:pPr>
            <a:endParaRPr lang="it-IT" sz="1400" dirty="0">
              <a:latin typeface="+mj-lt"/>
            </a:endParaRPr>
          </a:p>
          <a:p>
            <a:pPr>
              <a:defRPr/>
            </a:pPr>
            <a:endParaRPr lang="it-IT" sz="2000" dirty="0">
              <a:latin typeface="+mj-lt"/>
            </a:endParaRPr>
          </a:p>
        </p:txBody>
      </p:sp>
      <p:sp>
        <p:nvSpPr>
          <p:cNvPr id="8" name="Rettangolo 2">
            <a:extLst>
              <a:ext uri="{FF2B5EF4-FFF2-40B4-BE49-F238E27FC236}">
                <a16:creationId xmlns:a16="http://schemas.microsoft.com/office/drawing/2014/main" id="{4347961C-93E2-477F-9016-FC5CF4C8A7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188" y="504441"/>
            <a:ext cx="9497437" cy="59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5366" tIns="52683" rIns="105366" bIns="52683" anchor="ctr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3200" b="1" dirty="0">
                <a:solidFill>
                  <a:srgbClr val="1ABAED"/>
                </a:solidFill>
              </a:rPr>
              <a:t>PROGETTO NETWAP</a:t>
            </a:r>
          </a:p>
        </p:txBody>
      </p:sp>
      <p:pic>
        <p:nvPicPr>
          <p:cNvPr id="6" name="Immagine 6" descr="2.tif">
            <a:extLst>
              <a:ext uri="{FF2B5EF4-FFF2-40B4-BE49-F238E27FC236}">
                <a16:creationId xmlns:a16="http://schemas.microsoft.com/office/drawing/2014/main" id="{426005E5-032B-4694-8FE0-8F16A7FA95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2608" y="6190937"/>
            <a:ext cx="1279205" cy="136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E8DF9260-0496-43AF-9446-19338639D1BC}"/>
              </a:ext>
            </a:extLst>
          </p:cNvPr>
          <p:cNvSpPr/>
          <p:nvPr/>
        </p:nvSpPr>
        <p:spPr>
          <a:xfrm>
            <a:off x="327366" y="1254394"/>
            <a:ext cx="559460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/>
              <a:t>LP – COMUNE DI ZARA  </a:t>
            </a:r>
          </a:p>
          <a:p>
            <a:endParaRPr lang="en-GB" sz="2000" dirty="0"/>
          </a:p>
          <a:p>
            <a:r>
              <a:rPr lang="en-US" sz="2000" dirty="0"/>
              <a:t>PP1 – CENTRO RICERCHE CASACCIA ENEA</a:t>
            </a:r>
          </a:p>
          <a:p>
            <a:endParaRPr lang="en-US" sz="2000" dirty="0"/>
          </a:p>
          <a:p>
            <a:r>
              <a:rPr lang="en-GB" sz="2000" dirty="0"/>
              <a:t>PP2 - ČISTOĆA LTD  (</a:t>
            </a:r>
            <a:r>
              <a:rPr lang="en-GB" sz="2000" dirty="0" err="1"/>
              <a:t>Gestore</a:t>
            </a:r>
            <a:r>
              <a:rPr lang="en-GB" sz="2000" dirty="0"/>
              <a:t> </a:t>
            </a:r>
            <a:r>
              <a:rPr lang="en-GB" sz="2000" dirty="0" err="1"/>
              <a:t>pubblico</a:t>
            </a:r>
            <a:r>
              <a:rPr lang="en-GB" sz="2000" dirty="0"/>
              <a:t> </a:t>
            </a:r>
            <a:r>
              <a:rPr lang="en-GB" sz="2000" dirty="0" err="1"/>
              <a:t>rifiuti</a:t>
            </a:r>
            <a:r>
              <a:rPr lang="en-GB" sz="2000" dirty="0"/>
              <a:t> del </a:t>
            </a:r>
            <a:r>
              <a:rPr lang="en-GB" sz="2000" dirty="0" err="1"/>
              <a:t>comune</a:t>
            </a:r>
            <a:r>
              <a:rPr lang="en-GB" sz="2000" dirty="0"/>
              <a:t> </a:t>
            </a:r>
            <a:r>
              <a:rPr lang="en-GB" sz="2000" dirty="0" err="1"/>
              <a:t>di</a:t>
            </a:r>
            <a:r>
              <a:rPr lang="en-GB" sz="2000" dirty="0"/>
              <a:t> Zara)</a:t>
            </a:r>
          </a:p>
          <a:p>
            <a:endParaRPr lang="en-GB" sz="2000" dirty="0"/>
          </a:p>
          <a:p>
            <a:r>
              <a:rPr lang="fr-FR" sz="2000" dirty="0"/>
              <a:t>PP3 – GAL MOLISE VERSO IL 2000</a:t>
            </a:r>
          </a:p>
          <a:p>
            <a:endParaRPr lang="fr-FR" sz="2000" dirty="0"/>
          </a:p>
          <a:p>
            <a:r>
              <a:rPr lang="en-GB" sz="2000" dirty="0"/>
              <a:t>PP4 - FONDAZIONE FENICE O.N.L.U.S. </a:t>
            </a:r>
          </a:p>
          <a:p>
            <a:endParaRPr lang="en-GB" sz="2000" dirty="0"/>
          </a:p>
          <a:p>
            <a:r>
              <a:rPr lang="en-US" sz="2000" dirty="0"/>
              <a:t>PP5 – UNIONE REGIONALE DELLE CAMERE DI COMMERCIO DEL VENETO </a:t>
            </a:r>
          </a:p>
          <a:p>
            <a:endParaRPr lang="en-US" sz="2000" dirty="0"/>
          </a:p>
          <a:p>
            <a:r>
              <a:rPr lang="en-GB" sz="2000" dirty="0"/>
              <a:t>PP6 – ISTITUTO DI RICERCA RUĐER BOŠKOVIĆ</a:t>
            </a:r>
            <a:endParaRPr lang="en-US" sz="20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76538" y="0"/>
            <a:ext cx="4715275" cy="4452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6618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7DAC330-C96F-4D76-A1CD-DC5EEBD6D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01225" y="6959075"/>
            <a:ext cx="350970" cy="402483"/>
          </a:xfrm>
        </p:spPr>
        <p:txBody>
          <a:bodyPr/>
          <a:lstStyle/>
          <a:p>
            <a:fld id="{9E43AF4C-ECE0-483C-A26F-0882D69BA3F5}" type="slidenum">
              <a:rPr lang="it-IT" smtClean="0"/>
              <a:pPr/>
              <a:t>6</a:t>
            </a:fld>
            <a:endParaRPr lang="it-IT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110C5BAE-365C-4045-92F7-1335AE82D8E5}"/>
              </a:ext>
            </a:extLst>
          </p:cNvPr>
          <p:cNvSpPr txBox="1"/>
          <p:nvPr/>
        </p:nvSpPr>
        <p:spPr>
          <a:xfrm>
            <a:off x="3586919" y="5184572"/>
            <a:ext cx="9497437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it-IT" sz="1400" dirty="0">
              <a:latin typeface="+mj-lt"/>
            </a:endParaRPr>
          </a:p>
          <a:p>
            <a:pPr>
              <a:defRPr/>
            </a:pPr>
            <a:endParaRPr lang="it-IT" sz="1400" dirty="0">
              <a:latin typeface="+mj-lt"/>
            </a:endParaRPr>
          </a:p>
          <a:p>
            <a:pPr>
              <a:defRPr/>
            </a:pPr>
            <a:endParaRPr lang="it-IT" sz="1400" dirty="0">
              <a:latin typeface="+mj-lt"/>
            </a:endParaRPr>
          </a:p>
          <a:p>
            <a:pPr>
              <a:defRPr/>
            </a:pPr>
            <a:endParaRPr lang="it-IT" sz="1400" dirty="0">
              <a:latin typeface="+mj-lt"/>
            </a:endParaRPr>
          </a:p>
          <a:p>
            <a:pPr>
              <a:defRPr/>
            </a:pPr>
            <a:endParaRPr lang="it-IT" sz="1400" dirty="0">
              <a:latin typeface="+mj-lt"/>
            </a:endParaRPr>
          </a:p>
          <a:p>
            <a:pPr>
              <a:defRPr/>
            </a:pPr>
            <a:endParaRPr lang="it-IT" sz="1400" dirty="0">
              <a:latin typeface="+mj-lt"/>
            </a:endParaRPr>
          </a:p>
          <a:p>
            <a:pPr>
              <a:defRPr/>
            </a:pPr>
            <a:endParaRPr lang="it-IT" sz="1400" dirty="0">
              <a:latin typeface="+mj-lt"/>
            </a:endParaRPr>
          </a:p>
          <a:p>
            <a:pPr>
              <a:defRPr/>
            </a:pPr>
            <a:endParaRPr lang="it-IT" sz="1400" dirty="0">
              <a:latin typeface="+mj-lt"/>
            </a:endParaRPr>
          </a:p>
          <a:p>
            <a:pPr>
              <a:defRPr/>
            </a:pPr>
            <a:endParaRPr lang="it-IT" sz="1400" dirty="0">
              <a:latin typeface="+mj-lt"/>
            </a:endParaRPr>
          </a:p>
          <a:p>
            <a:pPr>
              <a:defRPr/>
            </a:pPr>
            <a:endParaRPr lang="it-IT" sz="1400" dirty="0">
              <a:latin typeface="+mj-lt"/>
            </a:endParaRPr>
          </a:p>
          <a:p>
            <a:pPr>
              <a:defRPr/>
            </a:pPr>
            <a:endParaRPr lang="it-IT" sz="1400" dirty="0">
              <a:latin typeface="+mj-lt"/>
            </a:endParaRPr>
          </a:p>
          <a:p>
            <a:pPr>
              <a:defRPr/>
            </a:pPr>
            <a:endParaRPr lang="it-IT" sz="1400" dirty="0">
              <a:latin typeface="+mj-lt"/>
            </a:endParaRPr>
          </a:p>
          <a:p>
            <a:pPr>
              <a:defRPr/>
            </a:pPr>
            <a:endParaRPr lang="it-IT" sz="1400" dirty="0">
              <a:latin typeface="+mj-lt"/>
            </a:endParaRPr>
          </a:p>
          <a:p>
            <a:pPr>
              <a:defRPr/>
            </a:pPr>
            <a:endParaRPr lang="it-IT" sz="1400" dirty="0">
              <a:latin typeface="+mj-lt"/>
            </a:endParaRPr>
          </a:p>
          <a:p>
            <a:pPr>
              <a:defRPr/>
            </a:pPr>
            <a:endParaRPr lang="it-IT" sz="1400" dirty="0">
              <a:latin typeface="+mj-lt"/>
            </a:endParaRPr>
          </a:p>
          <a:p>
            <a:pPr>
              <a:defRPr/>
            </a:pPr>
            <a:endParaRPr lang="it-IT" sz="1400" dirty="0">
              <a:latin typeface="+mj-lt"/>
            </a:endParaRPr>
          </a:p>
          <a:p>
            <a:pPr>
              <a:defRPr/>
            </a:pPr>
            <a:endParaRPr lang="it-IT" sz="1400" dirty="0">
              <a:latin typeface="+mj-lt"/>
            </a:endParaRPr>
          </a:p>
          <a:p>
            <a:pPr>
              <a:defRPr/>
            </a:pPr>
            <a:endParaRPr lang="it-IT" sz="2000" dirty="0">
              <a:latin typeface="+mj-lt"/>
            </a:endParaRPr>
          </a:p>
        </p:txBody>
      </p:sp>
      <p:sp>
        <p:nvSpPr>
          <p:cNvPr id="8" name="Rettangolo 2">
            <a:extLst>
              <a:ext uri="{FF2B5EF4-FFF2-40B4-BE49-F238E27FC236}">
                <a16:creationId xmlns:a16="http://schemas.microsoft.com/office/drawing/2014/main" id="{4347961C-93E2-477F-9016-FC5CF4C8A7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188" y="504441"/>
            <a:ext cx="9497437" cy="59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5366" tIns="52683" rIns="105366" bIns="52683" anchor="ctr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3200" b="1" dirty="0">
                <a:solidFill>
                  <a:srgbClr val="1ABAED"/>
                </a:solidFill>
              </a:rPr>
              <a:t>PROGETTO NETWAP – RISULTATI ATTESI</a:t>
            </a:r>
          </a:p>
        </p:txBody>
      </p:sp>
      <p:pic>
        <p:nvPicPr>
          <p:cNvPr id="6" name="Immagine 6" descr="2.tif">
            <a:extLst>
              <a:ext uri="{FF2B5EF4-FFF2-40B4-BE49-F238E27FC236}">
                <a16:creationId xmlns:a16="http://schemas.microsoft.com/office/drawing/2014/main" id="{426005E5-032B-4694-8FE0-8F16A7FA95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2608" y="6190937"/>
            <a:ext cx="1279205" cy="136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569626" y="1319134"/>
            <a:ext cx="905405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3200" dirty="0"/>
              <a:t>  </a:t>
            </a:r>
            <a:r>
              <a:rPr lang="en-GB" sz="3200" dirty="0" err="1"/>
              <a:t>Sviluppare</a:t>
            </a:r>
            <a:r>
              <a:rPr lang="en-GB" sz="3200" dirty="0"/>
              <a:t> un </a:t>
            </a:r>
            <a:r>
              <a:rPr lang="en-GB" sz="3200" dirty="0" err="1"/>
              <a:t>modello</a:t>
            </a:r>
            <a:r>
              <a:rPr lang="en-GB" sz="3200" dirty="0"/>
              <a:t> </a:t>
            </a:r>
            <a:r>
              <a:rPr lang="en-GB" sz="3200" dirty="0" err="1"/>
              <a:t>di</a:t>
            </a:r>
            <a:r>
              <a:rPr lang="en-GB" sz="3200" dirty="0"/>
              <a:t> </a:t>
            </a:r>
            <a:r>
              <a:rPr lang="en-GB" sz="3200" dirty="0" err="1"/>
              <a:t>gestione</a:t>
            </a:r>
            <a:r>
              <a:rPr lang="en-GB" sz="3200" dirty="0"/>
              <a:t> </a:t>
            </a:r>
            <a:r>
              <a:rPr lang="en-GB" sz="3200" dirty="0" err="1"/>
              <a:t>dei</a:t>
            </a:r>
            <a:r>
              <a:rPr lang="en-GB" sz="3200" dirty="0"/>
              <a:t> </a:t>
            </a:r>
            <a:r>
              <a:rPr lang="en-GB" sz="3200" dirty="0" err="1"/>
              <a:t>rifiuti</a:t>
            </a:r>
            <a:r>
              <a:rPr lang="en-GB" sz="3200" dirty="0"/>
              <a:t> </a:t>
            </a:r>
            <a:r>
              <a:rPr lang="en-GB" sz="3200" dirty="0" err="1"/>
              <a:t>organici</a:t>
            </a:r>
            <a:r>
              <a:rPr lang="en-GB" sz="3200" dirty="0"/>
              <a:t> e </a:t>
            </a:r>
            <a:r>
              <a:rPr lang="en-GB" sz="3200" dirty="0" err="1"/>
              <a:t>della</a:t>
            </a:r>
            <a:r>
              <a:rPr lang="en-GB" sz="3200" dirty="0"/>
              <a:t> </a:t>
            </a:r>
            <a:r>
              <a:rPr lang="en-GB" sz="3200" dirty="0" err="1"/>
              <a:t>plastica</a:t>
            </a:r>
            <a:r>
              <a:rPr lang="en-GB" sz="3200" dirty="0"/>
              <a:t> per </a:t>
            </a:r>
            <a:r>
              <a:rPr lang="en-GB" sz="3200" dirty="0" err="1"/>
              <a:t>piccole</a:t>
            </a:r>
            <a:r>
              <a:rPr lang="en-GB" sz="3200" dirty="0"/>
              <a:t> </a:t>
            </a:r>
            <a:r>
              <a:rPr lang="en-GB" sz="3200" dirty="0" err="1"/>
              <a:t>comunità</a:t>
            </a:r>
            <a:r>
              <a:rPr lang="en-GB" sz="3200" dirty="0"/>
              <a:t>.</a:t>
            </a:r>
          </a:p>
          <a:p>
            <a:pPr>
              <a:buFont typeface="Arial" pitchFamily="34" charset="0"/>
              <a:buChar char="•"/>
            </a:pPr>
            <a:endParaRPr lang="en-GB" sz="3200" dirty="0"/>
          </a:p>
          <a:p>
            <a:pPr>
              <a:buFont typeface="Arial" pitchFamily="34" charset="0"/>
              <a:buChar char="•"/>
            </a:pPr>
            <a:r>
              <a:rPr lang="en-GB" sz="3200" dirty="0"/>
              <a:t> </a:t>
            </a:r>
            <a:r>
              <a:rPr lang="en-GB" sz="3200" dirty="0" err="1"/>
              <a:t>Formare</a:t>
            </a:r>
            <a:r>
              <a:rPr lang="en-GB" sz="3200" dirty="0"/>
              <a:t> e </a:t>
            </a:r>
            <a:r>
              <a:rPr lang="en-GB" sz="3200" dirty="0" err="1"/>
              <a:t>sensibilizzare</a:t>
            </a:r>
            <a:r>
              <a:rPr lang="en-GB" sz="3200" dirty="0"/>
              <a:t> la </a:t>
            </a:r>
            <a:r>
              <a:rPr lang="en-GB" sz="3200" dirty="0" err="1"/>
              <a:t>popolazione</a:t>
            </a:r>
            <a:r>
              <a:rPr lang="en-GB" sz="3200" dirty="0"/>
              <a:t> e </a:t>
            </a:r>
            <a:r>
              <a:rPr lang="en-GB" sz="3200" dirty="0" err="1"/>
              <a:t>gli</a:t>
            </a:r>
            <a:r>
              <a:rPr lang="en-GB" sz="3200" dirty="0"/>
              <a:t> </a:t>
            </a:r>
            <a:r>
              <a:rPr lang="en-GB" sz="3200" dirty="0" err="1"/>
              <a:t>operatori</a:t>
            </a:r>
            <a:r>
              <a:rPr lang="en-GB" sz="3200" dirty="0"/>
              <a:t> del </a:t>
            </a:r>
            <a:r>
              <a:rPr lang="en-GB" sz="3200" dirty="0" err="1"/>
              <a:t>settore</a:t>
            </a:r>
            <a:r>
              <a:rPr lang="en-GB" sz="3200" dirty="0"/>
              <a:t> </a:t>
            </a:r>
            <a:r>
              <a:rPr lang="en-GB" sz="3200" dirty="0" err="1"/>
              <a:t>sulla</a:t>
            </a:r>
            <a:r>
              <a:rPr lang="en-GB" sz="3200" dirty="0"/>
              <a:t> </a:t>
            </a:r>
            <a:r>
              <a:rPr lang="en-GB" sz="3200" dirty="0" err="1"/>
              <a:t>tematica</a:t>
            </a:r>
            <a:r>
              <a:rPr lang="en-GB" sz="3200" dirty="0"/>
              <a:t>.</a:t>
            </a:r>
          </a:p>
          <a:p>
            <a:pPr>
              <a:buFont typeface="Arial" pitchFamily="34" charset="0"/>
              <a:buChar char="•"/>
            </a:pPr>
            <a:endParaRPr lang="en-GB" sz="3200" dirty="0"/>
          </a:p>
          <a:p>
            <a:pPr>
              <a:buFont typeface="Arial" pitchFamily="34" charset="0"/>
              <a:buChar char="•"/>
            </a:pPr>
            <a:r>
              <a:rPr lang="en-GB" sz="3200" dirty="0"/>
              <a:t> </a:t>
            </a:r>
            <a:r>
              <a:rPr lang="en-GB" sz="3200" dirty="0" err="1"/>
              <a:t>Elaborare</a:t>
            </a:r>
            <a:r>
              <a:rPr lang="en-GB" sz="3200" dirty="0"/>
              <a:t> </a:t>
            </a:r>
            <a:r>
              <a:rPr lang="en-GB" sz="3200" dirty="0" err="1"/>
              <a:t>delle</a:t>
            </a:r>
            <a:r>
              <a:rPr lang="en-GB" sz="3200" dirty="0"/>
              <a:t> </a:t>
            </a:r>
            <a:r>
              <a:rPr lang="en-GB" sz="3200" dirty="0" err="1"/>
              <a:t>raccomandazioni</a:t>
            </a:r>
            <a:r>
              <a:rPr lang="en-GB" sz="3200" dirty="0"/>
              <a:t> </a:t>
            </a:r>
            <a:r>
              <a:rPr lang="en-GB" sz="3200" dirty="0" err="1"/>
              <a:t>politiche</a:t>
            </a:r>
            <a:r>
              <a:rPr lang="en-GB" sz="3200" dirty="0"/>
              <a:t> </a:t>
            </a:r>
            <a:r>
              <a:rPr lang="en-GB" sz="3200" dirty="0" err="1"/>
              <a:t>basate</a:t>
            </a:r>
            <a:r>
              <a:rPr lang="en-GB" sz="3200" dirty="0"/>
              <a:t> </a:t>
            </a:r>
            <a:r>
              <a:rPr lang="en-GB" sz="3200" dirty="0" err="1"/>
              <a:t>sulle</a:t>
            </a:r>
            <a:r>
              <a:rPr lang="en-GB" sz="3200" dirty="0"/>
              <a:t> </a:t>
            </a:r>
            <a:r>
              <a:rPr lang="en-GB" sz="3200" dirty="0" err="1"/>
              <a:t>azioni</a:t>
            </a:r>
            <a:r>
              <a:rPr lang="en-GB" sz="3200" dirty="0"/>
              <a:t> </a:t>
            </a:r>
            <a:r>
              <a:rPr lang="en-GB" sz="3200" dirty="0" err="1"/>
              <a:t>pilota</a:t>
            </a:r>
            <a:r>
              <a:rPr lang="en-GB" sz="3200" dirty="0"/>
              <a:t> del </a:t>
            </a:r>
            <a:r>
              <a:rPr lang="en-GB" sz="3200" dirty="0" err="1"/>
              <a:t>progetto</a:t>
            </a:r>
            <a:r>
              <a:rPr lang="en-GB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6618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7DAC330-C96F-4D76-A1CD-DC5EEBD6D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01225" y="6959075"/>
            <a:ext cx="350970" cy="402483"/>
          </a:xfrm>
        </p:spPr>
        <p:txBody>
          <a:bodyPr/>
          <a:lstStyle/>
          <a:p>
            <a:fld id="{9E43AF4C-ECE0-483C-A26F-0882D69BA3F5}" type="slidenum">
              <a:rPr lang="it-IT" smtClean="0"/>
              <a:pPr/>
              <a:t>7</a:t>
            </a:fld>
            <a:endParaRPr lang="it-IT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110C5BAE-365C-4045-92F7-1335AE82D8E5}"/>
              </a:ext>
            </a:extLst>
          </p:cNvPr>
          <p:cNvSpPr txBox="1"/>
          <p:nvPr/>
        </p:nvSpPr>
        <p:spPr>
          <a:xfrm>
            <a:off x="3586919" y="5184572"/>
            <a:ext cx="9497437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it-IT" sz="1400" dirty="0">
              <a:latin typeface="+mj-lt"/>
            </a:endParaRPr>
          </a:p>
          <a:p>
            <a:pPr>
              <a:defRPr/>
            </a:pPr>
            <a:endParaRPr lang="it-IT" sz="1400" dirty="0">
              <a:latin typeface="+mj-lt"/>
            </a:endParaRPr>
          </a:p>
          <a:p>
            <a:pPr>
              <a:defRPr/>
            </a:pPr>
            <a:endParaRPr lang="it-IT" sz="1400" dirty="0">
              <a:latin typeface="+mj-lt"/>
            </a:endParaRPr>
          </a:p>
          <a:p>
            <a:pPr>
              <a:defRPr/>
            </a:pPr>
            <a:endParaRPr lang="it-IT" sz="1400" dirty="0">
              <a:latin typeface="+mj-lt"/>
            </a:endParaRPr>
          </a:p>
          <a:p>
            <a:pPr>
              <a:defRPr/>
            </a:pPr>
            <a:endParaRPr lang="it-IT" sz="1400" dirty="0">
              <a:latin typeface="+mj-lt"/>
            </a:endParaRPr>
          </a:p>
          <a:p>
            <a:pPr>
              <a:defRPr/>
            </a:pPr>
            <a:endParaRPr lang="it-IT" sz="1400" dirty="0">
              <a:latin typeface="+mj-lt"/>
            </a:endParaRPr>
          </a:p>
          <a:p>
            <a:pPr>
              <a:defRPr/>
            </a:pPr>
            <a:endParaRPr lang="it-IT" sz="1400" dirty="0">
              <a:latin typeface="+mj-lt"/>
            </a:endParaRPr>
          </a:p>
          <a:p>
            <a:pPr>
              <a:defRPr/>
            </a:pPr>
            <a:endParaRPr lang="it-IT" sz="1400" dirty="0">
              <a:latin typeface="+mj-lt"/>
            </a:endParaRPr>
          </a:p>
          <a:p>
            <a:pPr>
              <a:defRPr/>
            </a:pPr>
            <a:endParaRPr lang="it-IT" sz="1400" dirty="0">
              <a:latin typeface="+mj-lt"/>
            </a:endParaRPr>
          </a:p>
          <a:p>
            <a:pPr>
              <a:defRPr/>
            </a:pPr>
            <a:endParaRPr lang="it-IT" sz="1400" dirty="0">
              <a:latin typeface="+mj-lt"/>
            </a:endParaRPr>
          </a:p>
          <a:p>
            <a:pPr>
              <a:defRPr/>
            </a:pPr>
            <a:endParaRPr lang="it-IT" sz="1400" dirty="0">
              <a:latin typeface="+mj-lt"/>
            </a:endParaRPr>
          </a:p>
          <a:p>
            <a:pPr>
              <a:defRPr/>
            </a:pPr>
            <a:endParaRPr lang="it-IT" sz="1400" dirty="0">
              <a:latin typeface="+mj-lt"/>
            </a:endParaRPr>
          </a:p>
          <a:p>
            <a:pPr>
              <a:defRPr/>
            </a:pPr>
            <a:endParaRPr lang="it-IT" sz="1400" dirty="0">
              <a:latin typeface="+mj-lt"/>
            </a:endParaRPr>
          </a:p>
          <a:p>
            <a:pPr>
              <a:defRPr/>
            </a:pPr>
            <a:endParaRPr lang="it-IT" sz="1400" dirty="0">
              <a:latin typeface="+mj-lt"/>
            </a:endParaRPr>
          </a:p>
          <a:p>
            <a:pPr>
              <a:defRPr/>
            </a:pPr>
            <a:endParaRPr lang="it-IT" sz="1400" dirty="0">
              <a:latin typeface="+mj-lt"/>
            </a:endParaRPr>
          </a:p>
          <a:p>
            <a:pPr>
              <a:defRPr/>
            </a:pPr>
            <a:endParaRPr lang="it-IT" sz="1400" dirty="0">
              <a:latin typeface="+mj-lt"/>
            </a:endParaRPr>
          </a:p>
          <a:p>
            <a:pPr>
              <a:defRPr/>
            </a:pPr>
            <a:endParaRPr lang="it-IT" sz="1400" dirty="0">
              <a:latin typeface="+mj-lt"/>
            </a:endParaRPr>
          </a:p>
          <a:p>
            <a:pPr>
              <a:defRPr/>
            </a:pPr>
            <a:endParaRPr lang="it-IT" sz="2000" dirty="0">
              <a:latin typeface="+mj-lt"/>
            </a:endParaRPr>
          </a:p>
        </p:txBody>
      </p:sp>
      <p:sp>
        <p:nvSpPr>
          <p:cNvPr id="8" name="Rettangolo 2">
            <a:extLst>
              <a:ext uri="{FF2B5EF4-FFF2-40B4-BE49-F238E27FC236}">
                <a16:creationId xmlns:a16="http://schemas.microsoft.com/office/drawing/2014/main" id="{4347961C-93E2-477F-9016-FC5CF4C8A7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188" y="504441"/>
            <a:ext cx="9497437" cy="59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5366" tIns="52683" rIns="105366" bIns="52683" anchor="ctr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3200" b="1" dirty="0">
                <a:solidFill>
                  <a:srgbClr val="1ABAED"/>
                </a:solidFill>
              </a:rPr>
              <a:t>PROGETTO NETWAP – Attività Programmate</a:t>
            </a:r>
          </a:p>
        </p:txBody>
      </p:sp>
      <p:pic>
        <p:nvPicPr>
          <p:cNvPr id="6" name="Immagine 6" descr="2.tif">
            <a:extLst>
              <a:ext uri="{FF2B5EF4-FFF2-40B4-BE49-F238E27FC236}">
                <a16:creationId xmlns:a16="http://schemas.microsoft.com/office/drawing/2014/main" id="{426005E5-032B-4694-8FE0-8F16A7FA95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2608" y="6190937"/>
            <a:ext cx="1279205" cy="136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569626" y="1319134"/>
            <a:ext cx="905405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3200" dirty="0"/>
              <a:t>  </a:t>
            </a:r>
            <a:r>
              <a:rPr lang="en-GB" sz="3200" dirty="0" err="1"/>
              <a:t>Raccolta</a:t>
            </a:r>
            <a:r>
              <a:rPr lang="en-GB" sz="3200" dirty="0"/>
              <a:t> </a:t>
            </a:r>
            <a:r>
              <a:rPr lang="en-GB" sz="3200" dirty="0" err="1"/>
              <a:t>dati</a:t>
            </a:r>
            <a:r>
              <a:rPr lang="en-GB" sz="3200" dirty="0"/>
              <a:t> </a:t>
            </a:r>
            <a:r>
              <a:rPr lang="en-GB" sz="3200" dirty="0" err="1"/>
              <a:t>nelle</a:t>
            </a:r>
            <a:r>
              <a:rPr lang="en-GB" sz="3200" dirty="0"/>
              <a:t> </a:t>
            </a:r>
            <a:r>
              <a:rPr lang="en-GB" sz="3200" dirty="0" err="1"/>
              <a:t>aree</a:t>
            </a:r>
            <a:r>
              <a:rPr lang="en-GB" sz="3200" dirty="0"/>
              <a:t> </a:t>
            </a:r>
            <a:r>
              <a:rPr lang="en-GB" sz="3200" dirty="0" err="1"/>
              <a:t>selezionate</a:t>
            </a:r>
            <a:r>
              <a:rPr lang="en-GB" sz="3200" dirty="0"/>
              <a:t> </a:t>
            </a:r>
            <a:r>
              <a:rPr lang="en-GB" sz="3200" dirty="0" err="1"/>
              <a:t>ed</a:t>
            </a:r>
            <a:r>
              <a:rPr lang="en-GB" sz="3200" dirty="0"/>
              <a:t> </a:t>
            </a:r>
            <a:r>
              <a:rPr lang="en-GB" sz="3200" dirty="0" err="1"/>
              <a:t>elaborazione</a:t>
            </a:r>
            <a:r>
              <a:rPr lang="en-GB" sz="3200" dirty="0"/>
              <a:t> </a:t>
            </a:r>
            <a:r>
              <a:rPr lang="en-GB" sz="3200" dirty="0" err="1"/>
              <a:t>di</a:t>
            </a:r>
            <a:r>
              <a:rPr lang="en-GB" sz="3200" dirty="0"/>
              <a:t> un report </a:t>
            </a:r>
            <a:r>
              <a:rPr lang="en-GB" sz="3200" dirty="0" err="1"/>
              <a:t>sulla</a:t>
            </a:r>
            <a:r>
              <a:rPr lang="en-GB" sz="3200" dirty="0"/>
              <a:t> </a:t>
            </a:r>
            <a:r>
              <a:rPr lang="en-GB" sz="3200" dirty="0" err="1"/>
              <a:t>situazione</a:t>
            </a:r>
            <a:r>
              <a:rPr lang="en-GB" sz="3200" dirty="0"/>
              <a:t> </a:t>
            </a:r>
            <a:r>
              <a:rPr lang="en-GB" sz="3200" dirty="0" err="1"/>
              <a:t>attuale</a:t>
            </a:r>
            <a:r>
              <a:rPr lang="en-GB" sz="3200" dirty="0"/>
              <a:t> con </a:t>
            </a:r>
            <a:r>
              <a:rPr lang="en-GB" sz="3200" dirty="0" err="1"/>
              <a:t>linee</a:t>
            </a:r>
            <a:r>
              <a:rPr lang="en-GB" sz="3200" dirty="0"/>
              <a:t> </a:t>
            </a:r>
            <a:r>
              <a:rPr lang="en-GB" sz="3200" dirty="0" err="1"/>
              <a:t>guida</a:t>
            </a:r>
            <a:r>
              <a:rPr lang="en-GB" sz="3200" dirty="0"/>
              <a:t> per lo </a:t>
            </a:r>
            <a:r>
              <a:rPr lang="en-GB" sz="3200" dirty="0" err="1"/>
              <a:t>sviluppo</a:t>
            </a:r>
            <a:r>
              <a:rPr lang="en-GB" sz="3200" dirty="0"/>
              <a:t> </a:t>
            </a:r>
            <a:r>
              <a:rPr lang="en-GB" sz="3200" dirty="0" err="1"/>
              <a:t>di</a:t>
            </a:r>
            <a:r>
              <a:rPr lang="en-GB" sz="3200" dirty="0"/>
              <a:t> </a:t>
            </a:r>
            <a:r>
              <a:rPr lang="en-GB" sz="3200" dirty="0" err="1"/>
              <a:t>una</a:t>
            </a:r>
            <a:r>
              <a:rPr lang="en-GB" sz="3200" dirty="0"/>
              <a:t> </a:t>
            </a:r>
            <a:r>
              <a:rPr lang="en-GB" sz="3200" dirty="0" err="1"/>
              <a:t>metodologia</a:t>
            </a:r>
            <a:r>
              <a:rPr lang="en-GB" sz="3200" dirty="0"/>
              <a:t> </a:t>
            </a:r>
            <a:r>
              <a:rPr lang="en-GB" sz="3200" dirty="0" err="1"/>
              <a:t>innovativa</a:t>
            </a:r>
            <a:r>
              <a:rPr lang="en-GB" sz="3200" dirty="0"/>
              <a:t> </a:t>
            </a:r>
            <a:r>
              <a:rPr lang="en-GB" sz="3200" dirty="0" err="1"/>
              <a:t>di</a:t>
            </a:r>
            <a:r>
              <a:rPr lang="en-GB" sz="3200" dirty="0"/>
              <a:t> </a:t>
            </a:r>
            <a:r>
              <a:rPr lang="en-GB" sz="3200" dirty="0" err="1"/>
              <a:t>gestione</a:t>
            </a:r>
            <a:r>
              <a:rPr lang="en-GB" sz="3200" dirty="0"/>
              <a:t> </a:t>
            </a:r>
            <a:r>
              <a:rPr lang="en-GB" sz="3200" dirty="0" err="1"/>
              <a:t>dei</a:t>
            </a:r>
            <a:r>
              <a:rPr lang="en-GB" sz="3200" dirty="0"/>
              <a:t> </a:t>
            </a:r>
            <a:r>
              <a:rPr lang="en-GB" sz="3200" dirty="0" err="1"/>
              <a:t>rifiuti</a:t>
            </a:r>
            <a:r>
              <a:rPr lang="en-GB" sz="3200" dirty="0"/>
              <a:t>;</a:t>
            </a:r>
          </a:p>
          <a:p>
            <a:pPr>
              <a:buFont typeface="Arial" pitchFamily="34" charset="0"/>
              <a:buChar char="•"/>
            </a:pPr>
            <a:endParaRPr lang="en-GB" sz="3200" dirty="0"/>
          </a:p>
          <a:p>
            <a:pPr>
              <a:buFont typeface="Arial" pitchFamily="34" charset="0"/>
              <a:buChar char="•"/>
            </a:pPr>
            <a:r>
              <a:rPr lang="en-GB" sz="3200" dirty="0"/>
              <a:t> </a:t>
            </a:r>
            <a:r>
              <a:rPr lang="en-GB" sz="3200" dirty="0" err="1"/>
              <a:t>Organizzazione</a:t>
            </a:r>
            <a:r>
              <a:rPr lang="en-GB" sz="3200" dirty="0"/>
              <a:t> </a:t>
            </a:r>
            <a:r>
              <a:rPr lang="en-GB" sz="3200" dirty="0" err="1"/>
              <a:t>di</a:t>
            </a:r>
            <a:r>
              <a:rPr lang="en-GB" sz="3200" dirty="0"/>
              <a:t> living labs e </a:t>
            </a:r>
            <a:r>
              <a:rPr lang="en-GB" sz="3200" dirty="0" err="1"/>
              <a:t>incontri</a:t>
            </a:r>
            <a:r>
              <a:rPr lang="en-GB" sz="3200" dirty="0"/>
              <a:t> </a:t>
            </a:r>
            <a:r>
              <a:rPr lang="en-GB" sz="3200" dirty="0" err="1"/>
              <a:t>pubblici</a:t>
            </a:r>
            <a:r>
              <a:rPr lang="en-GB" sz="3200" dirty="0"/>
              <a:t> per </a:t>
            </a:r>
            <a:r>
              <a:rPr lang="en-GB" sz="3200" dirty="0" err="1"/>
              <a:t>sensibilizzare</a:t>
            </a:r>
            <a:r>
              <a:rPr lang="en-GB" sz="3200" dirty="0"/>
              <a:t> </a:t>
            </a:r>
            <a:r>
              <a:rPr lang="en-GB" sz="3200" dirty="0" err="1"/>
              <a:t>gli</a:t>
            </a:r>
            <a:r>
              <a:rPr lang="en-GB" sz="3200" dirty="0"/>
              <a:t> </a:t>
            </a:r>
            <a:r>
              <a:rPr lang="en-GB" sz="3200" dirty="0" err="1"/>
              <a:t>operatori</a:t>
            </a:r>
            <a:r>
              <a:rPr lang="en-GB" sz="3200" dirty="0"/>
              <a:t> </a:t>
            </a:r>
            <a:r>
              <a:rPr lang="en-GB" sz="3200" dirty="0" err="1"/>
              <a:t>sul</a:t>
            </a:r>
            <a:r>
              <a:rPr lang="en-GB" sz="3200" dirty="0"/>
              <a:t> </a:t>
            </a:r>
            <a:r>
              <a:rPr lang="en-GB" sz="3200" dirty="0" err="1"/>
              <a:t>tema</a:t>
            </a:r>
            <a:r>
              <a:rPr lang="en-GB" sz="3200" dirty="0"/>
              <a:t>;</a:t>
            </a:r>
          </a:p>
          <a:p>
            <a:pPr>
              <a:buFont typeface="Arial" pitchFamily="34" charset="0"/>
              <a:buChar char="•"/>
            </a:pPr>
            <a:endParaRPr lang="en-GB" sz="3200" dirty="0"/>
          </a:p>
          <a:p>
            <a:pPr>
              <a:buFont typeface="Arial" pitchFamily="34" charset="0"/>
              <a:buChar char="•"/>
            </a:pPr>
            <a:r>
              <a:rPr lang="en-GB" sz="3200" dirty="0"/>
              <a:t> </a:t>
            </a:r>
            <a:r>
              <a:rPr lang="en-GB" sz="3200" dirty="0" err="1"/>
              <a:t>Installazione</a:t>
            </a:r>
            <a:r>
              <a:rPr lang="en-GB" sz="3200" dirty="0"/>
              <a:t> </a:t>
            </a:r>
            <a:r>
              <a:rPr lang="en-GB" sz="3200" dirty="0" err="1"/>
              <a:t>di</a:t>
            </a:r>
            <a:r>
              <a:rPr lang="en-GB" sz="3200" dirty="0"/>
              <a:t> </a:t>
            </a:r>
            <a:r>
              <a:rPr lang="en-GB" sz="3200" dirty="0" err="1"/>
              <a:t>compostiere</a:t>
            </a:r>
            <a:r>
              <a:rPr lang="en-GB" sz="3200" dirty="0"/>
              <a:t> </a:t>
            </a:r>
            <a:r>
              <a:rPr lang="en-GB" sz="3200" dirty="0" err="1"/>
              <a:t>presso</a:t>
            </a:r>
            <a:r>
              <a:rPr lang="en-GB" sz="3200" dirty="0"/>
              <a:t> </a:t>
            </a:r>
            <a:r>
              <a:rPr lang="en-GB" sz="3200" dirty="0" err="1"/>
              <a:t>il</a:t>
            </a:r>
            <a:r>
              <a:rPr lang="en-GB" sz="3200" dirty="0"/>
              <a:t> </a:t>
            </a:r>
            <a:r>
              <a:rPr lang="en-GB" sz="3200" dirty="0" err="1"/>
              <a:t>comune</a:t>
            </a:r>
            <a:r>
              <a:rPr lang="en-GB" sz="3200" dirty="0"/>
              <a:t> </a:t>
            </a:r>
            <a:r>
              <a:rPr lang="en-GB" sz="3200" dirty="0" err="1"/>
              <a:t>di</a:t>
            </a:r>
            <a:r>
              <a:rPr lang="en-GB" sz="3200" dirty="0"/>
              <a:t> </a:t>
            </a:r>
            <a:r>
              <a:rPr lang="en-GB" sz="3200" dirty="0" err="1"/>
              <a:t>Campomarino</a:t>
            </a:r>
            <a:r>
              <a:rPr lang="en-GB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6618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7DAC330-C96F-4D76-A1CD-DC5EEBD6D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01225" y="6959075"/>
            <a:ext cx="350970" cy="402483"/>
          </a:xfrm>
        </p:spPr>
        <p:txBody>
          <a:bodyPr/>
          <a:lstStyle/>
          <a:p>
            <a:fld id="{9E43AF4C-ECE0-483C-A26F-0882D69BA3F5}" type="slidenum">
              <a:rPr lang="it-IT" smtClean="0"/>
              <a:pPr/>
              <a:t>8</a:t>
            </a:fld>
            <a:endParaRPr lang="it-IT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110C5BAE-365C-4045-92F7-1335AE82D8E5}"/>
              </a:ext>
            </a:extLst>
          </p:cNvPr>
          <p:cNvSpPr txBox="1"/>
          <p:nvPr/>
        </p:nvSpPr>
        <p:spPr>
          <a:xfrm>
            <a:off x="3586919" y="5184572"/>
            <a:ext cx="9497437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it-IT" sz="1400" dirty="0">
              <a:latin typeface="+mj-lt"/>
            </a:endParaRPr>
          </a:p>
          <a:p>
            <a:pPr>
              <a:defRPr/>
            </a:pPr>
            <a:endParaRPr lang="it-IT" sz="1400" dirty="0">
              <a:latin typeface="+mj-lt"/>
            </a:endParaRPr>
          </a:p>
          <a:p>
            <a:pPr>
              <a:defRPr/>
            </a:pPr>
            <a:endParaRPr lang="it-IT" sz="1400" dirty="0">
              <a:latin typeface="+mj-lt"/>
            </a:endParaRPr>
          </a:p>
          <a:p>
            <a:pPr>
              <a:defRPr/>
            </a:pPr>
            <a:endParaRPr lang="it-IT" sz="1400" dirty="0">
              <a:latin typeface="+mj-lt"/>
            </a:endParaRPr>
          </a:p>
          <a:p>
            <a:pPr>
              <a:defRPr/>
            </a:pPr>
            <a:endParaRPr lang="it-IT" sz="1400" dirty="0">
              <a:latin typeface="+mj-lt"/>
            </a:endParaRPr>
          </a:p>
          <a:p>
            <a:pPr>
              <a:defRPr/>
            </a:pPr>
            <a:endParaRPr lang="it-IT" sz="1400" dirty="0">
              <a:latin typeface="+mj-lt"/>
            </a:endParaRPr>
          </a:p>
          <a:p>
            <a:pPr>
              <a:defRPr/>
            </a:pPr>
            <a:endParaRPr lang="it-IT" sz="1400" dirty="0">
              <a:latin typeface="+mj-lt"/>
            </a:endParaRPr>
          </a:p>
          <a:p>
            <a:pPr>
              <a:defRPr/>
            </a:pPr>
            <a:endParaRPr lang="it-IT" sz="1400" dirty="0">
              <a:latin typeface="+mj-lt"/>
            </a:endParaRPr>
          </a:p>
          <a:p>
            <a:pPr>
              <a:defRPr/>
            </a:pPr>
            <a:endParaRPr lang="it-IT" sz="1400" dirty="0">
              <a:latin typeface="+mj-lt"/>
            </a:endParaRPr>
          </a:p>
          <a:p>
            <a:pPr>
              <a:defRPr/>
            </a:pPr>
            <a:endParaRPr lang="it-IT" sz="1400" dirty="0">
              <a:latin typeface="+mj-lt"/>
            </a:endParaRPr>
          </a:p>
          <a:p>
            <a:pPr>
              <a:defRPr/>
            </a:pPr>
            <a:endParaRPr lang="it-IT" sz="1400" dirty="0">
              <a:latin typeface="+mj-lt"/>
            </a:endParaRPr>
          </a:p>
          <a:p>
            <a:pPr>
              <a:defRPr/>
            </a:pPr>
            <a:endParaRPr lang="it-IT" sz="1400" dirty="0">
              <a:latin typeface="+mj-lt"/>
            </a:endParaRPr>
          </a:p>
          <a:p>
            <a:pPr>
              <a:defRPr/>
            </a:pPr>
            <a:endParaRPr lang="it-IT" sz="1400" dirty="0">
              <a:latin typeface="+mj-lt"/>
            </a:endParaRPr>
          </a:p>
          <a:p>
            <a:pPr>
              <a:defRPr/>
            </a:pPr>
            <a:endParaRPr lang="it-IT" sz="1400" dirty="0">
              <a:latin typeface="+mj-lt"/>
            </a:endParaRPr>
          </a:p>
          <a:p>
            <a:pPr>
              <a:defRPr/>
            </a:pPr>
            <a:endParaRPr lang="it-IT" sz="1400" dirty="0">
              <a:latin typeface="+mj-lt"/>
            </a:endParaRPr>
          </a:p>
          <a:p>
            <a:pPr>
              <a:defRPr/>
            </a:pPr>
            <a:endParaRPr lang="it-IT" sz="1400" dirty="0">
              <a:latin typeface="+mj-lt"/>
            </a:endParaRPr>
          </a:p>
          <a:p>
            <a:pPr>
              <a:defRPr/>
            </a:pPr>
            <a:endParaRPr lang="it-IT" sz="1400" dirty="0">
              <a:latin typeface="+mj-lt"/>
            </a:endParaRPr>
          </a:p>
          <a:p>
            <a:pPr>
              <a:defRPr/>
            </a:pPr>
            <a:endParaRPr lang="it-IT" sz="2000" dirty="0">
              <a:latin typeface="+mj-lt"/>
            </a:endParaRPr>
          </a:p>
        </p:txBody>
      </p:sp>
      <p:sp>
        <p:nvSpPr>
          <p:cNvPr id="8" name="Rettangolo 2">
            <a:extLst>
              <a:ext uri="{FF2B5EF4-FFF2-40B4-BE49-F238E27FC236}">
                <a16:creationId xmlns:a16="http://schemas.microsoft.com/office/drawing/2014/main" id="{4347961C-93E2-477F-9016-FC5CF4C8A7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188" y="504441"/>
            <a:ext cx="9497437" cy="59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5366" tIns="52683" rIns="105366" bIns="52683" anchor="ctr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3200" b="1" dirty="0">
                <a:solidFill>
                  <a:srgbClr val="1ABAED"/>
                </a:solidFill>
              </a:rPr>
              <a:t>Obiettivo strategico del progetto NETWAP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85974" y="8671560"/>
            <a:ext cx="10954525" cy="11464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tangolo 8"/>
          <p:cNvSpPr/>
          <p:nvPr/>
        </p:nvSpPr>
        <p:spPr>
          <a:xfrm>
            <a:off x="1181100" y="1612900"/>
            <a:ext cx="891352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/>
              <a:t>Affrontare i </a:t>
            </a:r>
            <a:r>
              <a:rPr lang="it-IT" sz="2800" b="1" i="1" dirty="0"/>
              <a:t>possibili danni ambientali </a:t>
            </a:r>
            <a:r>
              <a:rPr lang="it-IT" sz="2800" dirty="0"/>
              <a:t>e migliorare la qualità dell'ambiente marittimo nei territori individuati, attraverso il </a:t>
            </a:r>
            <a:r>
              <a:rPr lang="it-IT" sz="2800" b="1" i="1" dirty="0"/>
              <a:t>rafforzamento</a:t>
            </a:r>
            <a:r>
              <a:rPr lang="it-IT" sz="2800" dirty="0"/>
              <a:t> delle capacità, delle competenze e dell’autonomia decisionale delle </a:t>
            </a:r>
            <a:r>
              <a:rPr lang="it-IT" sz="2800" b="1" i="1" dirty="0"/>
              <a:t>comunità locali </a:t>
            </a:r>
            <a:r>
              <a:rPr lang="it-IT" sz="2800" dirty="0"/>
              <a:t>che si traduca in processi sostenibili di </a:t>
            </a:r>
            <a:r>
              <a:rPr lang="it-IT" sz="2800" b="1" i="1" dirty="0"/>
              <a:t>gestione dei rifiuti</a:t>
            </a:r>
            <a:r>
              <a:rPr lang="it-IT" sz="2800" dirty="0"/>
              <a:t>, basati su tecnologie e procedure </a:t>
            </a:r>
            <a:r>
              <a:rPr lang="it-IT" sz="2800" b="1" i="1" dirty="0"/>
              <a:t>innovative.</a:t>
            </a:r>
          </a:p>
        </p:txBody>
      </p:sp>
      <p:pic>
        <p:nvPicPr>
          <p:cNvPr id="11" name="Immagine 6" descr="2.tif">
            <a:extLst>
              <a:ext uri="{FF2B5EF4-FFF2-40B4-BE49-F238E27FC236}">
                <a16:creationId xmlns:a16="http://schemas.microsoft.com/office/drawing/2014/main" id="{DDB0F340-D412-CD40-BC33-0ADFC9C1A9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340" y="5511672"/>
            <a:ext cx="2587473" cy="2048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2409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7DAC330-C96F-4D76-A1CD-DC5EEBD6D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01225" y="6959075"/>
            <a:ext cx="350970" cy="402483"/>
          </a:xfrm>
        </p:spPr>
        <p:txBody>
          <a:bodyPr/>
          <a:lstStyle/>
          <a:p>
            <a:fld id="{9E43AF4C-ECE0-483C-A26F-0882D69BA3F5}" type="slidenum">
              <a:rPr lang="it-IT" smtClean="0"/>
              <a:pPr/>
              <a:t>9</a:t>
            </a:fld>
            <a:endParaRPr lang="it-IT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110C5BAE-365C-4045-92F7-1335AE82D8E5}"/>
              </a:ext>
            </a:extLst>
          </p:cNvPr>
          <p:cNvSpPr txBox="1"/>
          <p:nvPr/>
        </p:nvSpPr>
        <p:spPr>
          <a:xfrm>
            <a:off x="3586919" y="5184572"/>
            <a:ext cx="9497437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it-IT" sz="1400" dirty="0">
              <a:latin typeface="+mj-lt"/>
            </a:endParaRPr>
          </a:p>
          <a:p>
            <a:pPr>
              <a:defRPr/>
            </a:pPr>
            <a:endParaRPr lang="it-IT" sz="1400" dirty="0">
              <a:latin typeface="+mj-lt"/>
            </a:endParaRPr>
          </a:p>
          <a:p>
            <a:pPr>
              <a:defRPr/>
            </a:pPr>
            <a:endParaRPr lang="it-IT" sz="1400" dirty="0">
              <a:latin typeface="+mj-lt"/>
            </a:endParaRPr>
          </a:p>
          <a:p>
            <a:pPr>
              <a:defRPr/>
            </a:pPr>
            <a:endParaRPr lang="it-IT" sz="1400" dirty="0">
              <a:latin typeface="+mj-lt"/>
            </a:endParaRPr>
          </a:p>
          <a:p>
            <a:pPr>
              <a:defRPr/>
            </a:pPr>
            <a:endParaRPr lang="it-IT" sz="1400" dirty="0">
              <a:latin typeface="+mj-lt"/>
            </a:endParaRPr>
          </a:p>
          <a:p>
            <a:pPr>
              <a:defRPr/>
            </a:pPr>
            <a:endParaRPr lang="it-IT" sz="1400" dirty="0">
              <a:latin typeface="+mj-lt"/>
            </a:endParaRPr>
          </a:p>
          <a:p>
            <a:pPr>
              <a:defRPr/>
            </a:pPr>
            <a:endParaRPr lang="it-IT" sz="1400" dirty="0">
              <a:latin typeface="+mj-lt"/>
            </a:endParaRPr>
          </a:p>
          <a:p>
            <a:pPr>
              <a:defRPr/>
            </a:pPr>
            <a:endParaRPr lang="it-IT" sz="1400" dirty="0">
              <a:latin typeface="+mj-lt"/>
            </a:endParaRPr>
          </a:p>
          <a:p>
            <a:pPr>
              <a:defRPr/>
            </a:pPr>
            <a:endParaRPr lang="it-IT" sz="1400" dirty="0">
              <a:latin typeface="+mj-lt"/>
            </a:endParaRPr>
          </a:p>
          <a:p>
            <a:pPr>
              <a:defRPr/>
            </a:pPr>
            <a:endParaRPr lang="it-IT" sz="1400" dirty="0">
              <a:latin typeface="+mj-lt"/>
            </a:endParaRPr>
          </a:p>
          <a:p>
            <a:pPr>
              <a:defRPr/>
            </a:pPr>
            <a:endParaRPr lang="it-IT" sz="1400" dirty="0">
              <a:latin typeface="+mj-lt"/>
            </a:endParaRPr>
          </a:p>
          <a:p>
            <a:pPr>
              <a:defRPr/>
            </a:pPr>
            <a:endParaRPr lang="it-IT" sz="1400" dirty="0">
              <a:latin typeface="+mj-lt"/>
            </a:endParaRPr>
          </a:p>
          <a:p>
            <a:pPr>
              <a:defRPr/>
            </a:pPr>
            <a:endParaRPr lang="it-IT" sz="1400" dirty="0">
              <a:latin typeface="+mj-lt"/>
            </a:endParaRPr>
          </a:p>
          <a:p>
            <a:pPr>
              <a:defRPr/>
            </a:pPr>
            <a:endParaRPr lang="it-IT" sz="1400" dirty="0">
              <a:latin typeface="+mj-lt"/>
            </a:endParaRPr>
          </a:p>
          <a:p>
            <a:pPr>
              <a:defRPr/>
            </a:pPr>
            <a:endParaRPr lang="it-IT" sz="1400" dirty="0">
              <a:latin typeface="+mj-lt"/>
            </a:endParaRPr>
          </a:p>
          <a:p>
            <a:pPr>
              <a:defRPr/>
            </a:pPr>
            <a:endParaRPr lang="it-IT" sz="1400" dirty="0">
              <a:latin typeface="+mj-lt"/>
            </a:endParaRPr>
          </a:p>
          <a:p>
            <a:pPr>
              <a:defRPr/>
            </a:pPr>
            <a:endParaRPr lang="it-IT" sz="1400" dirty="0">
              <a:latin typeface="+mj-lt"/>
            </a:endParaRPr>
          </a:p>
          <a:p>
            <a:pPr>
              <a:defRPr/>
            </a:pPr>
            <a:endParaRPr lang="it-IT" sz="2000" dirty="0">
              <a:latin typeface="+mj-lt"/>
            </a:endParaRPr>
          </a:p>
        </p:txBody>
      </p:sp>
      <p:sp>
        <p:nvSpPr>
          <p:cNvPr id="8" name="Rettangolo 2">
            <a:extLst>
              <a:ext uri="{FF2B5EF4-FFF2-40B4-BE49-F238E27FC236}">
                <a16:creationId xmlns:a16="http://schemas.microsoft.com/office/drawing/2014/main" id="{4347961C-93E2-477F-9016-FC5CF4C8A7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188" y="504441"/>
            <a:ext cx="9497437" cy="59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5366" tIns="52683" rIns="105366" bIns="52683" anchor="ctr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3200" b="1" dirty="0">
                <a:solidFill>
                  <a:srgbClr val="1ABAED"/>
                </a:solidFill>
              </a:rPr>
              <a:t>Obiettivo strategico del progetto NETWAP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85974" y="8671560"/>
            <a:ext cx="10954525" cy="11464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tangolo 8"/>
          <p:cNvSpPr/>
          <p:nvPr/>
        </p:nvSpPr>
        <p:spPr>
          <a:xfrm>
            <a:off x="1181100" y="1612900"/>
            <a:ext cx="891352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it-IT" sz="2800" b="1" i="1" dirty="0"/>
              <a:t>Aumentare le competenze </a:t>
            </a:r>
            <a:r>
              <a:rPr lang="it-IT" sz="2800" dirty="0"/>
              <a:t>degli attori coinvolti nel ciclo di gestione dei rifiuti: autorità locali, tecnici comunali/provinciali, aziende municipalizzate. </a:t>
            </a:r>
          </a:p>
          <a:p>
            <a:pPr marL="342900" indent="-342900">
              <a:buFont typeface="Arial" charset="0"/>
              <a:buChar char="•"/>
            </a:pPr>
            <a:r>
              <a:rPr lang="it-IT" sz="2800" dirty="0"/>
              <a:t>Sensibilizzare gli </a:t>
            </a:r>
            <a:r>
              <a:rPr lang="it-IT" sz="2800" b="1" i="1" dirty="0"/>
              <a:t>utenti finali</a:t>
            </a:r>
            <a:r>
              <a:rPr lang="it-IT" sz="2800" dirty="0"/>
              <a:t>: popolazione, turisti, attori del territorio.  </a:t>
            </a:r>
          </a:p>
          <a:p>
            <a:pPr marL="342900" indent="-342900">
              <a:buFont typeface="Arial" charset="0"/>
              <a:buChar char="•"/>
            </a:pPr>
            <a:r>
              <a:rPr lang="it-IT" sz="2800" dirty="0"/>
              <a:t>Costruire una </a:t>
            </a:r>
            <a:r>
              <a:rPr lang="it-IT" sz="2800" b="1" i="1" dirty="0"/>
              <a:t>rete permanente di cooperazione transfro</a:t>
            </a:r>
            <a:r>
              <a:rPr lang="it-IT" sz="2800" dirty="0"/>
              <a:t>ntaliera a livello politico e tecnico. </a:t>
            </a:r>
          </a:p>
          <a:p>
            <a:pPr marL="342900" indent="-342900">
              <a:buFont typeface="Arial" charset="0"/>
              <a:buChar char="•"/>
            </a:pPr>
            <a:r>
              <a:rPr lang="it-IT" sz="2800" b="1" i="1" dirty="0"/>
              <a:t>Aumentare </a:t>
            </a:r>
            <a:r>
              <a:rPr lang="it-IT" sz="2800" dirty="0"/>
              <a:t>la raccolta dell’umido e della plastica nelle aree del progetto del </a:t>
            </a:r>
            <a:r>
              <a:rPr lang="it-IT" sz="2800" b="1" i="1" dirty="0"/>
              <a:t>50%</a:t>
            </a:r>
            <a:r>
              <a:rPr lang="it-IT" sz="2800" dirty="0"/>
              <a:t> alla fine del progetto</a:t>
            </a:r>
            <a:r>
              <a:rPr lang="it-IT" sz="2800" b="1" i="1" dirty="0"/>
              <a:t>.</a:t>
            </a:r>
          </a:p>
        </p:txBody>
      </p:sp>
      <p:pic>
        <p:nvPicPr>
          <p:cNvPr id="11" name="Immagine 6" descr="2.tif">
            <a:extLst>
              <a:ext uri="{FF2B5EF4-FFF2-40B4-BE49-F238E27FC236}">
                <a16:creationId xmlns:a16="http://schemas.microsoft.com/office/drawing/2014/main" id="{DDB0F340-D412-CD40-BC33-0ADFC9C1A9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340" y="5511672"/>
            <a:ext cx="2587473" cy="2048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3583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495</TotalTime>
  <Words>616</Words>
  <Application>Microsoft Macintosh PowerPoint</Application>
  <PresentationFormat>Personalizzato</PresentationFormat>
  <Paragraphs>251</Paragraphs>
  <Slides>11</Slides>
  <Notes>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system-ui</vt:lpstr>
      <vt:lpstr>Wingdings 2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Roberto Ciocca</dc:creator>
  <cp:lastModifiedBy>Microsoft Office User</cp:lastModifiedBy>
  <cp:revision>51</cp:revision>
  <dcterms:created xsi:type="dcterms:W3CDTF">2018-02-22T16:39:05Z</dcterms:created>
  <dcterms:modified xsi:type="dcterms:W3CDTF">2019-11-29T07:38:07Z</dcterms:modified>
</cp:coreProperties>
</file>